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3.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4.xml" ContentType="application/vnd.openxmlformats-officedocument.themeOverride+xml"/>
  <Override PartName="/ppt/notesSlides/notesSlide9.xml" ContentType="application/vnd.openxmlformats-officedocument.presentationml.notesSlide+xml"/>
  <Override PartName="/ppt/theme/themeOverride5.xml" ContentType="application/vnd.openxmlformats-officedocument.themeOverride+xml"/>
  <Override PartName="/ppt/notesSlides/notesSlide10.xml" ContentType="application/vnd.openxmlformats-officedocument.presentationml.notesSlide+xml"/>
  <Override PartName="/ppt/theme/themeOverride6.xml" ContentType="application/vnd.openxmlformats-officedocument.themeOverride+xml"/>
  <Override PartName="/ppt/notesSlides/notesSlide11.xml" ContentType="application/vnd.openxmlformats-officedocument.presentationml.notesSlide+xml"/>
  <Override PartName="/ppt/theme/themeOverride7.xml" ContentType="application/vnd.openxmlformats-officedocument.themeOverride+xml"/>
  <Override PartName="/ppt/notesSlides/notesSlide12.xml" ContentType="application/vnd.openxmlformats-officedocument.presentationml.notesSlide+xml"/>
  <Override PartName="/ppt/theme/themeOverride8.xml" ContentType="application/vnd.openxmlformats-officedocument.themeOverride+xml"/>
  <Override PartName="/ppt/notesSlides/notesSlide13.xml" ContentType="application/vnd.openxmlformats-officedocument.presentationml.notesSlide+xml"/>
  <Override PartName="/ppt/theme/themeOverride9.xml" ContentType="application/vnd.openxmlformats-officedocument.themeOverride+xml"/>
  <Override PartName="/ppt/notesSlides/notesSlide14.xml" ContentType="application/vnd.openxmlformats-officedocument.presentationml.notesSlide+xml"/>
  <Override PartName="/ppt/theme/themeOverride10.xml" ContentType="application/vnd.openxmlformats-officedocument.themeOverride+xml"/>
  <Override PartName="/ppt/notesSlides/notesSlide15.xml" ContentType="application/vnd.openxmlformats-officedocument.presentationml.notesSlide+xml"/>
  <Override PartName="/ppt/theme/themeOverride11.xml" ContentType="application/vnd.openxmlformats-officedocument.themeOverride+xml"/>
  <Override PartName="/ppt/notesSlides/notesSlide16.xml" ContentType="application/vnd.openxmlformats-officedocument.presentationml.notesSlide+xml"/>
  <Override PartName="/ppt/theme/themeOverride12.xml" ContentType="application/vnd.openxmlformats-officedocument.themeOverride+xml"/>
  <Override PartName="/ppt/notesSlides/notesSlide17.xml" ContentType="application/vnd.openxmlformats-officedocument.presentationml.notesSlide+xml"/>
  <Override PartName="/ppt/theme/themeOverride13.xml" ContentType="application/vnd.openxmlformats-officedocument.themeOverride+xml"/>
  <Override PartName="/ppt/notesSlides/notesSlide18.xml" ContentType="application/vnd.openxmlformats-officedocument.presentationml.notesSlide+xml"/>
  <Override PartName="/ppt/theme/themeOverride14.xml" ContentType="application/vnd.openxmlformats-officedocument.themeOverride+xml"/>
  <Override PartName="/ppt/notesSlides/notesSlide19.xml" ContentType="application/vnd.openxmlformats-officedocument.presentationml.notesSlide+xml"/>
  <Override PartName="/ppt/theme/themeOverride15.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3.xml" ContentType="application/vnd.openxmlformats-officedocument.presentationml.tags+xml"/>
  <Override PartName="/ppt/notesSlides/notesSlide22.xml" ContentType="application/vnd.openxmlformats-officedocument.presentationml.notesSlide+xml"/>
  <Override PartName="/ppt/tags/tag4.xml" ContentType="application/vnd.openxmlformats-officedocument.presentationml.tags+xml"/>
  <Override PartName="/ppt/notesSlides/notesSlide23.xml" ContentType="application/vnd.openxmlformats-officedocument.presentationml.notesSlide+xml"/>
  <Override PartName="/ppt/theme/themeOverride16.xml" ContentType="application/vnd.openxmlformats-officedocument.themeOverride+xml"/>
  <Override PartName="/ppt/notesSlides/notesSlide24.xml" ContentType="application/vnd.openxmlformats-officedocument.presentationml.notesSlide+xml"/>
  <Override PartName="/ppt/tags/tag5.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handoutMasterIdLst>
    <p:handoutMasterId r:id="rId28"/>
  </p:handoutMasterIdLst>
  <p:sldIdLst>
    <p:sldId id="292" r:id="rId2"/>
    <p:sldId id="293" r:id="rId3"/>
    <p:sldId id="294" r:id="rId4"/>
    <p:sldId id="265" r:id="rId5"/>
    <p:sldId id="282" r:id="rId6"/>
    <p:sldId id="295" r:id="rId7"/>
    <p:sldId id="277" r:id="rId8"/>
    <p:sldId id="296" r:id="rId9"/>
    <p:sldId id="287" r:id="rId10"/>
    <p:sldId id="270" r:id="rId11"/>
    <p:sldId id="269" r:id="rId12"/>
    <p:sldId id="273" r:id="rId13"/>
    <p:sldId id="278" r:id="rId14"/>
    <p:sldId id="271" r:id="rId15"/>
    <p:sldId id="283" r:id="rId16"/>
    <p:sldId id="4751" r:id="rId17"/>
    <p:sldId id="4752" r:id="rId18"/>
    <p:sldId id="4754" r:id="rId19"/>
    <p:sldId id="274" r:id="rId20"/>
    <p:sldId id="280" r:id="rId21"/>
    <p:sldId id="297" r:id="rId22"/>
    <p:sldId id="4747" r:id="rId23"/>
    <p:sldId id="4748" r:id="rId24"/>
    <p:sldId id="261" r:id="rId25"/>
    <p:sldId id="4746" r:id="rId26"/>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D6A157E0-8F17-4649-A412-732A323B7316}">
          <p14:sldIdLst>
            <p14:sldId id="292"/>
            <p14:sldId id="293"/>
            <p14:sldId id="294"/>
            <p14:sldId id="265"/>
            <p14:sldId id="282"/>
            <p14:sldId id="295"/>
            <p14:sldId id="277"/>
            <p14:sldId id="296"/>
            <p14:sldId id="287"/>
            <p14:sldId id="270"/>
            <p14:sldId id="269"/>
            <p14:sldId id="273"/>
            <p14:sldId id="278"/>
            <p14:sldId id="271"/>
            <p14:sldId id="283"/>
            <p14:sldId id="4751"/>
            <p14:sldId id="4752"/>
            <p14:sldId id="4754"/>
            <p14:sldId id="274"/>
            <p14:sldId id="280"/>
            <p14:sldId id="297"/>
            <p14:sldId id="4747"/>
            <p14:sldId id="4748"/>
            <p14:sldId id="261"/>
            <p14:sldId id="4746"/>
          </p14:sldIdLst>
        </p14:section>
      </p14:sectionLst>
    </p:ext>
    <p:ext uri="{EFAFB233-063F-42B5-8137-9DF3F51BA10A}">
      <p15:sldGuideLst xmlns:p15="http://schemas.microsoft.com/office/powerpoint/2012/main">
        <p15:guide id="1" orient="horz" pos="2115">
          <p15:clr>
            <a:srgbClr val="A4A3A4"/>
          </p15:clr>
        </p15:guide>
        <p15:guide id="2" pos="3863">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C3C3"/>
    <a:srgbClr val="AFABAB"/>
    <a:srgbClr val="404040"/>
    <a:srgbClr val="6A6A6A"/>
    <a:srgbClr val="EEEBDA"/>
    <a:srgbClr val="970B1C"/>
    <a:srgbClr val="D20E26"/>
    <a:srgbClr val="5A0610"/>
    <a:srgbClr val="D20F26"/>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25" autoAdjust="0"/>
    <p:restoredTop sz="94660"/>
  </p:normalViewPr>
  <p:slideViewPr>
    <p:cSldViewPr snapToGrid="0" showGuides="1">
      <p:cViewPr varScale="1">
        <p:scale>
          <a:sx n="86" d="100"/>
          <a:sy n="86" d="100"/>
        </p:scale>
        <p:origin x="810" y="96"/>
      </p:cViewPr>
      <p:guideLst>
        <p:guide orient="horz" pos="2115"/>
        <p:guide pos="3863"/>
      </p:guideLst>
    </p:cSldViewPr>
  </p:slideViewPr>
  <p:notesTextViewPr>
    <p:cViewPr>
      <p:scale>
        <a:sx n="75" d="100"/>
        <a:sy n="75" d="100"/>
      </p:scale>
      <p:origin x="0" y="0"/>
    </p:cViewPr>
  </p:notesTextViewPr>
  <p:sorterViewPr>
    <p:cViewPr>
      <p:scale>
        <a:sx n="81" d="100"/>
        <a:sy n="81" d="100"/>
      </p:scale>
      <p:origin x="0" y="0"/>
    </p:cViewPr>
  </p:sorterViewPr>
  <p:notesViewPr>
    <p:cSldViewPr snapToGrid="0">
      <p:cViewPr varScale="1">
        <p:scale>
          <a:sx n="82" d="100"/>
          <a:sy n="82" d="100"/>
        </p:scale>
        <p:origin x="3996"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2018/12/24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42927362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216F04-BCC3-48B0-A026-6DE75F265B17}" type="datetimeFigureOut">
              <a:rPr lang="zh-CN" altLang="en-US" smtClean="0"/>
              <a:t>2018/12/24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C8DEA7-FF42-45D9-93FC-FE783969233B}" type="slidenum">
              <a:rPr lang="zh-CN" altLang="en-US" smtClean="0"/>
              <a:t>‹#›</a:t>
            </a:fld>
            <a:endParaRPr lang="zh-CN" altLang="en-US"/>
          </a:p>
        </p:txBody>
      </p:sp>
    </p:spTree>
    <p:extLst>
      <p:ext uri="{BB962C8B-B14F-4D97-AF65-F5344CB8AC3E}">
        <p14:creationId xmlns:p14="http://schemas.microsoft.com/office/powerpoint/2010/main" val="975907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010D82-7047-4CD6-8E7F-27AAC0BD12ED}" type="slidenum">
              <a:rPr lang="zh-CN" altLang="en-US" smtClean="0"/>
              <a:t>1</a:t>
            </a:fld>
            <a:endParaRPr lang="zh-CN" altLang="en-US"/>
          </a:p>
        </p:txBody>
      </p:sp>
    </p:spTree>
    <p:extLst>
      <p:ext uri="{BB962C8B-B14F-4D97-AF65-F5344CB8AC3E}">
        <p14:creationId xmlns:p14="http://schemas.microsoft.com/office/powerpoint/2010/main" val="38172760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C8DEA7-FF42-45D9-93FC-FE783969233B}" type="slidenum">
              <a:rPr lang="zh-CN" altLang="en-US" smtClean="0"/>
              <a:t>10</a:t>
            </a:fld>
            <a:endParaRPr lang="zh-CN" altLang="en-US"/>
          </a:p>
        </p:txBody>
      </p:sp>
    </p:spTree>
    <p:extLst>
      <p:ext uri="{BB962C8B-B14F-4D97-AF65-F5344CB8AC3E}">
        <p14:creationId xmlns:p14="http://schemas.microsoft.com/office/powerpoint/2010/main" val="28819387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C8DEA7-FF42-45D9-93FC-FE783969233B}" type="slidenum">
              <a:rPr lang="zh-CN" altLang="en-US" smtClean="0"/>
              <a:t>11</a:t>
            </a:fld>
            <a:endParaRPr lang="zh-CN" altLang="en-US"/>
          </a:p>
        </p:txBody>
      </p:sp>
    </p:spTree>
    <p:extLst>
      <p:ext uri="{BB962C8B-B14F-4D97-AF65-F5344CB8AC3E}">
        <p14:creationId xmlns:p14="http://schemas.microsoft.com/office/powerpoint/2010/main" val="1313720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C8DEA7-FF42-45D9-93FC-FE783969233B}" type="slidenum">
              <a:rPr lang="zh-CN" altLang="en-US" smtClean="0"/>
              <a:t>12</a:t>
            </a:fld>
            <a:endParaRPr lang="zh-CN" altLang="en-US"/>
          </a:p>
        </p:txBody>
      </p:sp>
    </p:spTree>
    <p:extLst>
      <p:ext uri="{BB962C8B-B14F-4D97-AF65-F5344CB8AC3E}">
        <p14:creationId xmlns:p14="http://schemas.microsoft.com/office/powerpoint/2010/main" val="32008086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C8DEA7-FF42-45D9-93FC-FE783969233B}" type="slidenum">
              <a:rPr lang="zh-CN" altLang="en-US" smtClean="0"/>
              <a:t>13</a:t>
            </a:fld>
            <a:endParaRPr lang="zh-CN" altLang="en-US"/>
          </a:p>
        </p:txBody>
      </p:sp>
    </p:spTree>
    <p:extLst>
      <p:ext uri="{BB962C8B-B14F-4D97-AF65-F5344CB8AC3E}">
        <p14:creationId xmlns:p14="http://schemas.microsoft.com/office/powerpoint/2010/main" val="23504436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C8DEA7-FF42-45D9-93FC-FE783969233B}" type="slidenum">
              <a:rPr lang="zh-CN" altLang="en-US" smtClean="0"/>
              <a:t>14</a:t>
            </a:fld>
            <a:endParaRPr lang="zh-CN" altLang="en-US"/>
          </a:p>
        </p:txBody>
      </p:sp>
    </p:spTree>
    <p:extLst>
      <p:ext uri="{BB962C8B-B14F-4D97-AF65-F5344CB8AC3E}">
        <p14:creationId xmlns:p14="http://schemas.microsoft.com/office/powerpoint/2010/main" val="3517020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C8DEA7-FF42-45D9-93FC-FE783969233B}" type="slidenum">
              <a:rPr lang="zh-CN" altLang="en-US" smtClean="0"/>
              <a:t>15</a:t>
            </a:fld>
            <a:endParaRPr lang="zh-CN" altLang="en-US"/>
          </a:p>
        </p:txBody>
      </p:sp>
    </p:spTree>
    <p:extLst>
      <p:ext uri="{BB962C8B-B14F-4D97-AF65-F5344CB8AC3E}">
        <p14:creationId xmlns:p14="http://schemas.microsoft.com/office/powerpoint/2010/main" val="16748395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C8DEA7-FF42-45D9-93FC-FE783969233B}" type="slidenum">
              <a:rPr lang="zh-CN" altLang="en-US" smtClean="0"/>
              <a:t>16</a:t>
            </a:fld>
            <a:endParaRPr lang="zh-CN" altLang="en-US"/>
          </a:p>
        </p:txBody>
      </p:sp>
    </p:spTree>
    <p:extLst>
      <p:ext uri="{BB962C8B-B14F-4D97-AF65-F5344CB8AC3E}">
        <p14:creationId xmlns:p14="http://schemas.microsoft.com/office/powerpoint/2010/main" val="38524907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C8DEA7-FF42-45D9-93FC-FE783969233B}" type="slidenum">
              <a:rPr lang="zh-CN" altLang="en-US" smtClean="0"/>
              <a:t>17</a:t>
            </a:fld>
            <a:endParaRPr lang="zh-CN" altLang="en-US"/>
          </a:p>
        </p:txBody>
      </p:sp>
    </p:spTree>
    <p:extLst>
      <p:ext uri="{BB962C8B-B14F-4D97-AF65-F5344CB8AC3E}">
        <p14:creationId xmlns:p14="http://schemas.microsoft.com/office/powerpoint/2010/main" val="37754557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C8DEA7-FF42-45D9-93FC-FE783969233B}" type="slidenum">
              <a:rPr lang="zh-CN" altLang="en-US" smtClean="0"/>
              <a:t>18</a:t>
            </a:fld>
            <a:endParaRPr lang="zh-CN" altLang="en-US"/>
          </a:p>
        </p:txBody>
      </p:sp>
    </p:spTree>
    <p:extLst>
      <p:ext uri="{BB962C8B-B14F-4D97-AF65-F5344CB8AC3E}">
        <p14:creationId xmlns:p14="http://schemas.microsoft.com/office/powerpoint/2010/main" val="21635056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C8DEA7-FF42-45D9-93FC-FE783969233B}" type="slidenum">
              <a:rPr lang="zh-CN" altLang="en-US" smtClean="0"/>
              <a:t>19</a:t>
            </a:fld>
            <a:endParaRPr lang="zh-CN" altLang="en-US"/>
          </a:p>
        </p:txBody>
      </p:sp>
    </p:spTree>
    <p:extLst>
      <p:ext uri="{BB962C8B-B14F-4D97-AF65-F5344CB8AC3E}">
        <p14:creationId xmlns:p14="http://schemas.microsoft.com/office/powerpoint/2010/main" val="631552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010D82-7047-4CD6-8E7F-27AAC0BD12ED}" type="slidenum">
              <a:rPr lang="zh-CN" altLang="en-US" smtClean="0"/>
              <a:t>2</a:t>
            </a:fld>
            <a:endParaRPr lang="zh-CN" altLang="en-US"/>
          </a:p>
        </p:txBody>
      </p:sp>
    </p:spTree>
    <p:extLst>
      <p:ext uri="{BB962C8B-B14F-4D97-AF65-F5344CB8AC3E}">
        <p14:creationId xmlns:p14="http://schemas.microsoft.com/office/powerpoint/2010/main" val="42595718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C8DEA7-FF42-45D9-93FC-FE783969233B}" type="slidenum">
              <a:rPr lang="zh-CN" altLang="en-US" smtClean="0"/>
              <a:t>20</a:t>
            </a:fld>
            <a:endParaRPr lang="zh-CN" altLang="en-US"/>
          </a:p>
        </p:txBody>
      </p:sp>
    </p:spTree>
    <p:extLst>
      <p:ext uri="{BB962C8B-B14F-4D97-AF65-F5344CB8AC3E}">
        <p14:creationId xmlns:p14="http://schemas.microsoft.com/office/powerpoint/2010/main" val="35388610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010D82-7047-4CD6-8E7F-27AAC0BD12ED}" type="slidenum">
              <a:rPr lang="zh-CN" altLang="en-US" smtClean="0"/>
              <a:t>21</a:t>
            </a:fld>
            <a:endParaRPr lang="zh-CN" altLang="en-US"/>
          </a:p>
        </p:txBody>
      </p:sp>
    </p:spTree>
    <p:extLst>
      <p:ext uri="{BB962C8B-B14F-4D97-AF65-F5344CB8AC3E}">
        <p14:creationId xmlns:p14="http://schemas.microsoft.com/office/powerpoint/2010/main" val="19718710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1B693-632D-4080-9CF6-EA28B66DC801}" type="slidenum">
              <a:rPr lang="zh-CN" altLang="en-US" smtClean="0"/>
              <a:t>22</a:t>
            </a:fld>
            <a:endParaRPr lang="zh-CN" altLang="en-US"/>
          </a:p>
        </p:txBody>
      </p:sp>
    </p:spTree>
    <p:extLst>
      <p:ext uri="{BB962C8B-B14F-4D97-AF65-F5344CB8AC3E}">
        <p14:creationId xmlns:p14="http://schemas.microsoft.com/office/powerpoint/2010/main" val="40301573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1B693-632D-4080-9CF6-EA28B66DC801}" type="slidenum">
              <a:rPr lang="zh-CN" altLang="en-US" smtClean="0"/>
              <a:t>23</a:t>
            </a:fld>
            <a:endParaRPr lang="zh-CN" altLang="en-US"/>
          </a:p>
        </p:txBody>
      </p:sp>
    </p:spTree>
    <p:extLst>
      <p:ext uri="{BB962C8B-B14F-4D97-AF65-F5344CB8AC3E}">
        <p14:creationId xmlns:p14="http://schemas.microsoft.com/office/powerpoint/2010/main" val="14713766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4C8DEA7-FF42-45D9-93FC-FE783969233B}" type="slidenum">
              <a:rPr lang="zh-CN" altLang="en-US" smtClean="0"/>
              <a:t>24</a:t>
            </a:fld>
            <a:endParaRPr lang="zh-CN" altLang="en-US"/>
          </a:p>
        </p:txBody>
      </p:sp>
    </p:spTree>
    <p:extLst>
      <p:ext uri="{BB962C8B-B14F-4D97-AF65-F5344CB8AC3E}">
        <p14:creationId xmlns:p14="http://schemas.microsoft.com/office/powerpoint/2010/main" val="17940873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010D82-7047-4CD6-8E7F-27AAC0BD12ED}" type="slidenum">
              <a:rPr lang="zh-CN" altLang="en-US" smtClean="0"/>
              <a:t>25</a:t>
            </a:fld>
            <a:endParaRPr lang="zh-CN" altLang="en-US"/>
          </a:p>
        </p:txBody>
      </p:sp>
    </p:spTree>
    <p:extLst>
      <p:ext uri="{BB962C8B-B14F-4D97-AF65-F5344CB8AC3E}">
        <p14:creationId xmlns:p14="http://schemas.microsoft.com/office/powerpoint/2010/main" val="33809616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010D82-7047-4CD6-8E7F-27AAC0BD12ED}" type="slidenum">
              <a:rPr lang="zh-CN" altLang="en-US" smtClean="0"/>
              <a:t>3</a:t>
            </a:fld>
            <a:endParaRPr lang="zh-CN" altLang="en-US"/>
          </a:p>
        </p:txBody>
      </p:sp>
    </p:spTree>
    <p:extLst>
      <p:ext uri="{BB962C8B-B14F-4D97-AF65-F5344CB8AC3E}">
        <p14:creationId xmlns:p14="http://schemas.microsoft.com/office/powerpoint/2010/main" val="637107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C8DEA7-FF42-45D9-93FC-FE783969233B}" type="slidenum">
              <a:rPr lang="zh-CN" altLang="en-US" smtClean="0"/>
              <a:t>4</a:t>
            </a:fld>
            <a:endParaRPr lang="zh-CN" altLang="en-US"/>
          </a:p>
        </p:txBody>
      </p:sp>
    </p:spTree>
    <p:extLst>
      <p:ext uri="{BB962C8B-B14F-4D97-AF65-F5344CB8AC3E}">
        <p14:creationId xmlns:p14="http://schemas.microsoft.com/office/powerpoint/2010/main" val="3257942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C8DEA7-FF42-45D9-93FC-FE783969233B}" type="slidenum">
              <a:rPr lang="zh-CN" altLang="en-US" smtClean="0"/>
              <a:t>5</a:t>
            </a:fld>
            <a:endParaRPr lang="zh-CN" altLang="en-US"/>
          </a:p>
        </p:txBody>
      </p:sp>
    </p:spTree>
    <p:extLst>
      <p:ext uri="{BB962C8B-B14F-4D97-AF65-F5344CB8AC3E}">
        <p14:creationId xmlns:p14="http://schemas.microsoft.com/office/powerpoint/2010/main" val="3124703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010D82-7047-4CD6-8E7F-27AAC0BD12ED}" type="slidenum">
              <a:rPr lang="zh-CN" altLang="en-US" smtClean="0"/>
              <a:t>6</a:t>
            </a:fld>
            <a:endParaRPr lang="zh-CN" altLang="en-US"/>
          </a:p>
        </p:txBody>
      </p:sp>
    </p:spTree>
    <p:extLst>
      <p:ext uri="{BB962C8B-B14F-4D97-AF65-F5344CB8AC3E}">
        <p14:creationId xmlns:p14="http://schemas.microsoft.com/office/powerpoint/2010/main" val="2848607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C8DEA7-FF42-45D9-93FC-FE783969233B}" type="slidenum">
              <a:rPr lang="zh-CN" altLang="en-US" smtClean="0"/>
              <a:t>7</a:t>
            </a:fld>
            <a:endParaRPr lang="zh-CN" altLang="en-US"/>
          </a:p>
        </p:txBody>
      </p:sp>
    </p:spTree>
    <p:extLst>
      <p:ext uri="{BB962C8B-B14F-4D97-AF65-F5344CB8AC3E}">
        <p14:creationId xmlns:p14="http://schemas.microsoft.com/office/powerpoint/2010/main" val="859923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010D82-7047-4CD6-8E7F-27AAC0BD12ED}" type="slidenum">
              <a:rPr lang="zh-CN" altLang="en-US" smtClean="0"/>
              <a:t>8</a:t>
            </a:fld>
            <a:endParaRPr lang="zh-CN" altLang="en-US"/>
          </a:p>
        </p:txBody>
      </p:sp>
    </p:spTree>
    <p:extLst>
      <p:ext uri="{BB962C8B-B14F-4D97-AF65-F5344CB8AC3E}">
        <p14:creationId xmlns:p14="http://schemas.microsoft.com/office/powerpoint/2010/main" val="762189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C8DEA7-FF42-45D9-93FC-FE783969233B}" type="slidenum">
              <a:rPr lang="zh-CN" altLang="en-US" smtClean="0"/>
              <a:t>9</a:t>
            </a:fld>
            <a:endParaRPr lang="zh-CN" altLang="en-US"/>
          </a:p>
        </p:txBody>
      </p:sp>
    </p:spTree>
    <p:extLst>
      <p:ext uri="{BB962C8B-B14F-4D97-AF65-F5344CB8AC3E}">
        <p14:creationId xmlns:p14="http://schemas.microsoft.com/office/powerpoint/2010/main" val="11592947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68AC7CC-61D9-4B7E-83DB-9898A943277D}"/>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4CB2931C-6278-416A-9372-9B8765EF6F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id="{BFFBB2BD-16B9-4225-A70C-E218E18E3792}"/>
              </a:ext>
            </a:extLst>
          </p:cNvPr>
          <p:cNvSpPr>
            <a:spLocks noGrp="1"/>
          </p:cNvSpPr>
          <p:nvPr>
            <p:ph type="dt" sz="half" idx="10"/>
          </p:nvPr>
        </p:nvSpPr>
        <p:spPr/>
        <p:txBody>
          <a:bodyPr/>
          <a:lstStyle/>
          <a:p>
            <a:fld id="{A6B678D2-D8C5-412A-BB35-44B355A349CB}" type="datetimeFigureOut">
              <a:rPr lang="zh-CN" altLang="en-US" smtClean="0"/>
              <a:t>2018/12/24</a:t>
            </a:fld>
            <a:endParaRPr lang="zh-CN" altLang="en-US"/>
          </a:p>
        </p:txBody>
      </p:sp>
      <p:sp>
        <p:nvSpPr>
          <p:cNvPr id="5" name="页脚占位符 4">
            <a:extLst>
              <a:ext uri="{FF2B5EF4-FFF2-40B4-BE49-F238E27FC236}">
                <a16:creationId xmlns:a16="http://schemas.microsoft.com/office/drawing/2014/main" id="{86387E36-EB10-4E10-860E-6CB55D5EC0D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ACD80B9-CDA4-41B6-9D18-A69C335D2BFC}"/>
              </a:ext>
            </a:extLst>
          </p:cNvPr>
          <p:cNvSpPr>
            <a:spLocks noGrp="1"/>
          </p:cNvSpPr>
          <p:nvPr>
            <p:ph type="sldNum" sz="quarter" idx="12"/>
          </p:nvPr>
        </p:nvSpPr>
        <p:spPr/>
        <p:txBody>
          <a:bodyPr/>
          <a:lstStyle/>
          <a:p>
            <a:fld id="{20E52BB1-40F6-4D07-86D7-241BA765021D}" type="slidenum">
              <a:rPr lang="zh-CN" altLang="en-US" smtClean="0"/>
              <a:t>‹#›</a:t>
            </a:fld>
            <a:endParaRPr lang="zh-CN" altLang="en-US"/>
          </a:p>
        </p:txBody>
      </p:sp>
    </p:spTree>
    <p:extLst>
      <p:ext uri="{BB962C8B-B14F-4D97-AF65-F5344CB8AC3E}">
        <p14:creationId xmlns:p14="http://schemas.microsoft.com/office/powerpoint/2010/main" val="401536166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793841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dirty="0"/>
              <a:t>单击此处编辑母版标题样式</a:t>
            </a:r>
          </a:p>
        </p:txBody>
      </p:sp>
      <p:sp>
        <p:nvSpPr>
          <p:cNvPr id="3" name="内容占位符 2"/>
          <p:cNvSpPr>
            <a:spLocks noGrp="1"/>
          </p:cNvSpPr>
          <p:nvPr>
            <p:ph idx="1"/>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2018/12/24</a:t>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17976710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hemeOverride" Target="../theme/themeOverride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hemeOverride" Target="../theme/themeOverride6.xml"/><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hemeOverride" Target="../theme/themeOverride7.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hemeOverride" Target="../theme/themeOverride8.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hemeOverride" Target="../theme/themeOverride9.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hemeOverride" Target="../theme/themeOverride10.xml"/><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hemeOverride" Target="../theme/themeOverride11.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hemeOverride" Target="../theme/themeOverride1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18.xml"/><Relationship Id="rId7" Type="http://schemas.openxmlformats.org/officeDocument/2006/relationships/image" Target="../media/image21.png"/><Relationship Id="rId2" Type="http://schemas.openxmlformats.org/officeDocument/2006/relationships/slideLayout" Target="../slideLayouts/slideLayout1.xml"/><Relationship Id="rId1" Type="http://schemas.openxmlformats.org/officeDocument/2006/relationships/themeOverride" Target="../theme/themeOverride13.xml"/><Relationship Id="rId6" Type="http://schemas.microsoft.com/office/2007/relationships/hdphoto" Target="../media/hdphoto2.wdp"/><Relationship Id="rId5" Type="http://schemas.openxmlformats.org/officeDocument/2006/relationships/image" Target="../media/image3.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hemeOverride" Target="../theme/themeOverride14.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hemeOverride" Target="../theme/themeOverride15.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28.png"/><Relationship Id="rId2" Type="http://schemas.openxmlformats.org/officeDocument/2006/relationships/slideLayout" Target="../slideLayouts/slideLayout9.xml"/><Relationship Id="rId1" Type="http://schemas.openxmlformats.org/officeDocument/2006/relationships/tags" Target="../tags/tag3.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28.png"/><Relationship Id="rId2" Type="http://schemas.openxmlformats.org/officeDocument/2006/relationships/slideLayout" Target="../slideLayouts/slideLayout9.xml"/><Relationship Id="rId1" Type="http://schemas.openxmlformats.org/officeDocument/2006/relationships/tags" Target="../tags/tag4.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hemeOverride" Target="../theme/themeOverride16.xml"/><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hemeOverride" Target="../theme/themeOverride2.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hemeOverride" Target="../theme/themeOverride3.xml"/><Relationship Id="rId6" Type="http://schemas.openxmlformats.org/officeDocument/2006/relationships/hyperlink" Target="http://www.pkbigdata.com/common/cmpt/%E5%91%98%E5%B7%A5%E7%A6%BB%E8%81%8C%E9%A2%84%E6%B5%8B%E8%AE%AD%E7%BB%83%E8%B5%9B_%E6%8E%92%E8%A1%8C%E6%A6%9C.html" TargetMode="External"/><Relationship Id="rId5" Type="http://schemas.microsoft.com/office/2007/relationships/hdphoto" Target="../media/hdphoto2.wdp"/><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a:extLst>
              <a:ext uri="{FF2B5EF4-FFF2-40B4-BE49-F238E27FC236}">
                <a16:creationId xmlns:a16="http://schemas.microsoft.com/office/drawing/2014/main" id="{5B6C029F-8549-426E-92CE-5A161F885E0B}"/>
              </a:ext>
            </a:extLst>
          </p:cNvPr>
          <p:cNvSpPr/>
          <p:nvPr/>
        </p:nvSpPr>
        <p:spPr>
          <a:xfrm>
            <a:off x="2074863" y="-592138"/>
            <a:ext cx="8042275" cy="804227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2" name="椭圆 11">
            <a:extLst>
              <a:ext uri="{FF2B5EF4-FFF2-40B4-BE49-F238E27FC236}">
                <a16:creationId xmlns:a16="http://schemas.microsoft.com/office/drawing/2014/main" id="{C1F4057E-E579-432B-B9B9-46A415903467}"/>
              </a:ext>
            </a:extLst>
          </p:cNvPr>
          <p:cNvSpPr/>
          <p:nvPr/>
        </p:nvSpPr>
        <p:spPr>
          <a:xfrm>
            <a:off x="1862138" y="-804863"/>
            <a:ext cx="8467725" cy="8467726"/>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椭圆 14">
            <a:extLst>
              <a:ext uri="{FF2B5EF4-FFF2-40B4-BE49-F238E27FC236}">
                <a16:creationId xmlns:a16="http://schemas.microsoft.com/office/drawing/2014/main" id="{69971C4C-0CD7-4DE2-BCD2-53C2A112EDB7}"/>
              </a:ext>
            </a:extLst>
          </p:cNvPr>
          <p:cNvSpPr/>
          <p:nvPr/>
        </p:nvSpPr>
        <p:spPr bwMode="auto">
          <a:xfrm>
            <a:off x="1976438" y="2074863"/>
            <a:ext cx="163512" cy="1635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椭圆 15">
            <a:extLst>
              <a:ext uri="{FF2B5EF4-FFF2-40B4-BE49-F238E27FC236}">
                <a16:creationId xmlns:a16="http://schemas.microsoft.com/office/drawing/2014/main" id="{21F58269-2E40-455C-B73E-DBBB7CEFB28A}"/>
              </a:ext>
            </a:extLst>
          </p:cNvPr>
          <p:cNvSpPr/>
          <p:nvPr/>
        </p:nvSpPr>
        <p:spPr bwMode="auto">
          <a:xfrm>
            <a:off x="1820863" y="2332038"/>
            <a:ext cx="295275" cy="2952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椭圆 16">
            <a:extLst>
              <a:ext uri="{FF2B5EF4-FFF2-40B4-BE49-F238E27FC236}">
                <a16:creationId xmlns:a16="http://schemas.microsoft.com/office/drawing/2014/main" id="{355B7EE6-A342-4CE3-B9E1-5AFD555E8F66}"/>
              </a:ext>
            </a:extLst>
          </p:cNvPr>
          <p:cNvSpPr/>
          <p:nvPr/>
        </p:nvSpPr>
        <p:spPr bwMode="auto">
          <a:xfrm>
            <a:off x="1820863" y="2705100"/>
            <a:ext cx="163512" cy="163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椭圆 17">
            <a:extLst>
              <a:ext uri="{FF2B5EF4-FFF2-40B4-BE49-F238E27FC236}">
                <a16:creationId xmlns:a16="http://schemas.microsoft.com/office/drawing/2014/main" id="{6BA115E6-CD54-42A0-A563-EAAC0FB4CF63}"/>
              </a:ext>
            </a:extLst>
          </p:cNvPr>
          <p:cNvSpPr/>
          <p:nvPr/>
        </p:nvSpPr>
        <p:spPr>
          <a:xfrm>
            <a:off x="9899650" y="5048250"/>
            <a:ext cx="165100" cy="1651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椭圆 18">
            <a:extLst>
              <a:ext uri="{FF2B5EF4-FFF2-40B4-BE49-F238E27FC236}">
                <a16:creationId xmlns:a16="http://schemas.microsoft.com/office/drawing/2014/main" id="{5738ACFE-12FC-4A06-A230-61EDAC0C87C5}"/>
              </a:ext>
            </a:extLst>
          </p:cNvPr>
          <p:cNvSpPr/>
          <p:nvPr/>
        </p:nvSpPr>
        <p:spPr>
          <a:xfrm>
            <a:off x="9686925" y="5324475"/>
            <a:ext cx="296863" cy="29527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椭圆 19">
            <a:extLst>
              <a:ext uri="{FF2B5EF4-FFF2-40B4-BE49-F238E27FC236}">
                <a16:creationId xmlns:a16="http://schemas.microsoft.com/office/drawing/2014/main" id="{40C458E2-4817-4739-8864-678690FAC96D}"/>
              </a:ext>
            </a:extLst>
          </p:cNvPr>
          <p:cNvSpPr/>
          <p:nvPr/>
        </p:nvSpPr>
        <p:spPr>
          <a:xfrm>
            <a:off x="9539288" y="5697538"/>
            <a:ext cx="165100" cy="1635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六边形 28">
            <a:extLst>
              <a:ext uri="{FF2B5EF4-FFF2-40B4-BE49-F238E27FC236}">
                <a16:creationId xmlns:a16="http://schemas.microsoft.com/office/drawing/2014/main" id="{0D5B64AD-7D83-4518-8C8C-8EEDC048A756}"/>
              </a:ext>
            </a:extLst>
          </p:cNvPr>
          <p:cNvSpPr/>
          <p:nvPr/>
        </p:nvSpPr>
        <p:spPr>
          <a:xfrm rot="5400000">
            <a:off x="4917962" y="943831"/>
            <a:ext cx="2234461" cy="192626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六边形 27">
            <a:extLst>
              <a:ext uri="{FF2B5EF4-FFF2-40B4-BE49-F238E27FC236}">
                <a16:creationId xmlns:a16="http://schemas.microsoft.com/office/drawing/2014/main" id="{23AB3A74-3875-4037-B9C1-AA043D09A621}"/>
              </a:ext>
            </a:extLst>
          </p:cNvPr>
          <p:cNvSpPr/>
          <p:nvPr/>
        </p:nvSpPr>
        <p:spPr>
          <a:xfrm rot="5400000">
            <a:off x="4875582" y="825204"/>
            <a:ext cx="2194773" cy="189204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a:extLst>
              <a:ext uri="{FF2B5EF4-FFF2-40B4-BE49-F238E27FC236}">
                <a16:creationId xmlns:a16="http://schemas.microsoft.com/office/drawing/2014/main" id="{D13E47F2-D9CA-422E-9EB8-E899180C5031}"/>
              </a:ext>
            </a:extLst>
          </p:cNvPr>
          <p:cNvSpPr txBox="1"/>
          <p:nvPr/>
        </p:nvSpPr>
        <p:spPr>
          <a:xfrm>
            <a:off x="5001819" y="1263395"/>
            <a:ext cx="1890261" cy="923330"/>
          </a:xfrm>
          <a:prstGeom prst="rect">
            <a:avLst/>
          </a:prstGeom>
          <a:noFill/>
        </p:spPr>
        <p:txBody>
          <a:bodyPr wrap="none" rtlCol="0">
            <a:spAutoFit/>
          </a:bodyPr>
          <a:lstStyle/>
          <a:p>
            <a:r>
              <a:rPr lang="en-US" altLang="zh-CN" sz="5400" b="1" dirty="0" smtClean="0">
                <a:solidFill>
                  <a:schemeClr val="bg1"/>
                </a:solidFill>
                <a:latin typeface="微软雅黑" panose="020B0503020204020204" pitchFamily="34" charset="-122"/>
                <a:ea typeface="微软雅黑" panose="020B0503020204020204" pitchFamily="34" charset="-122"/>
              </a:rPr>
              <a:t>2018</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34" name="矩形 33">
            <a:extLst>
              <a:ext uri="{FF2B5EF4-FFF2-40B4-BE49-F238E27FC236}">
                <a16:creationId xmlns:a16="http://schemas.microsoft.com/office/drawing/2014/main" id="{BE613A40-3F7A-4643-B39E-2D9572441204}"/>
              </a:ext>
            </a:extLst>
          </p:cNvPr>
          <p:cNvSpPr/>
          <p:nvPr/>
        </p:nvSpPr>
        <p:spPr>
          <a:xfrm>
            <a:off x="4356990" y="5619750"/>
            <a:ext cx="3822107" cy="369332"/>
          </a:xfrm>
          <a:prstGeom prst="rect">
            <a:avLst/>
          </a:prstGeom>
        </p:spPr>
        <p:txBody>
          <a:bodyPr wrap="square">
            <a:spAutoFit/>
          </a:bodyPr>
          <a:lstStyle/>
          <a:p>
            <a:pPr algn="ctr"/>
            <a:r>
              <a:rPr lang="zh-CN" altLang="en-US" dirty="0">
                <a:latin typeface="微软雅黑" panose="020B0503020204020204" pitchFamily="34" charset="-122"/>
                <a:ea typeface="微软雅黑" panose="020B0503020204020204" pitchFamily="34" charset="-122"/>
              </a:rPr>
              <a:t>汇报人</a:t>
            </a:r>
            <a:r>
              <a:rPr lang="zh-CN" altLang="en-US" dirty="0" smtClean="0">
                <a:latin typeface="微软雅黑" panose="020B0503020204020204" pitchFamily="34" charset="-122"/>
                <a:ea typeface="微软雅黑" panose="020B0503020204020204" pitchFamily="34" charset="-122"/>
              </a:rPr>
              <a:t>：李宏润</a:t>
            </a:r>
            <a:endParaRPr lang="zh-CN" altLang="en-US" dirty="0">
              <a:latin typeface="微软雅黑" panose="020B0503020204020204" pitchFamily="34" charset="-122"/>
              <a:ea typeface="微软雅黑" panose="020B0503020204020204" pitchFamily="34" charset="-122"/>
            </a:endParaRPr>
          </a:p>
        </p:txBody>
      </p:sp>
      <p:grpSp>
        <p:nvGrpSpPr>
          <p:cNvPr id="21" name="PA_蓝剑_组合 2">
            <a:extLst>
              <a:ext uri="{FF2B5EF4-FFF2-40B4-BE49-F238E27FC236}">
                <a16:creationId xmlns:a16="http://schemas.microsoft.com/office/drawing/2014/main" id="{C1B010BD-0B05-40EE-8166-E4E274EA5D85}"/>
              </a:ext>
            </a:extLst>
          </p:cNvPr>
          <p:cNvGrpSpPr/>
          <p:nvPr>
            <p:custDataLst>
              <p:tags r:id="rId1"/>
            </p:custDataLst>
          </p:nvPr>
        </p:nvGrpSpPr>
        <p:grpSpPr>
          <a:xfrm>
            <a:off x="3255912" y="3203273"/>
            <a:ext cx="5698837" cy="1980561"/>
            <a:chOff x="3225268" y="2107471"/>
            <a:chExt cx="5698837" cy="1980561"/>
          </a:xfrm>
        </p:grpSpPr>
        <p:sp>
          <p:nvSpPr>
            <p:cNvPr id="22" name="TextBox 4">
              <a:extLst>
                <a:ext uri="{FF2B5EF4-FFF2-40B4-BE49-F238E27FC236}">
                  <a16:creationId xmlns:a16="http://schemas.microsoft.com/office/drawing/2014/main" id="{5207E9B8-065B-4006-982D-44EB4CE487FF}"/>
                </a:ext>
              </a:extLst>
            </p:cNvPr>
            <p:cNvSpPr txBox="1"/>
            <p:nvPr/>
          </p:nvSpPr>
          <p:spPr>
            <a:xfrm>
              <a:off x="4157011" y="2107471"/>
              <a:ext cx="3877985" cy="830997"/>
            </a:xfrm>
            <a:prstGeom prst="rect">
              <a:avLst/>
            </a:prstGeom>
            <a:noFill/>
          </p:spPr>
          <p:txBody>
            <a:bodyPr wrap="none" rtlCol="0">
              <a:spAutoFit/>
            </a:bodyPr>
            <a:lstStyle/>
            <a:p>
              <a:pPr lvl="0" algn="ctr"/>
              <a:r>
                <a:rPr lang="zh-CN" altLang="en-US" sz="4800" dirty="0" smtClean="0">
                  <a:solidFill>
                    <a:schemeClr val="bg2">
                      <a:lumMod val="25000"/>
                    </a:schemeClr>
                  </a:solidFill>
                  <a:latin typeface="迷你简菱心" panose="02010609000101010101" pitchFamily="49" charset="-122"/>
                  <a:ea typeface="迷你简菱心" panose="02010609000101010101" pitchFamily="49" charset="-122"/>
                  <a:cs typeface="+mn-ea"/>
                  <a:sym typeface="+mn-lt"/>
                </a:rPr>
                <a:t>员工流失分析</a:t>
              </a:r>
              <a:endParaRPr lang="zh-CN" altLang="en-US" sz="4800" dirty="0">
                <a:solidFill>
                  <a:schemeClr val="bg2">
                    <a:lumMod val="25000"/>
                  </a:schemeClr>
                </a:solidFill>
                <a:latin typeface="迷你简菱心" panose="02010609000101010101" pitchFamily="49" charset="-122"/>
                <a:ea typeface="迷你简菱心" panose="02010609000101010101" pitchFamily="49" charset="-122"/>
                <a:cs typeface="+mn-ea"/>
                <a:sym typeface="+mn-lt"/>
              </a:endParaRPr>
            </a:p>
          </p:txBody>
        </p:sp>
        <p:sp>
          <p:nvSpPr>
            <p:cNvPr id="23" name="矩形 22">
              <a:extLst>
                <a:ext uri="{FF2B5EF4-FFF2-40B4-BE49-F238E27FC236}">
                  <a16:creationId xmlns:a16="http://schemas.microsoft.com/office/drawing/2014/main" id="{E2356DF7-DD51-4D09-840E-AC79ECB61C2F}"/>
                </a:ext>
              </a:extLst>
            </p:cNvPr>
            <p:cNvSpPr/>
            <p:nvPr/>
          </p:nvSpPr>
          <p:spPr>
            <a:xfrm>
              <a:off x="3225268" y="3718700"/>
              <a:ext cx="5698837" cy="369332"/>
            </a:xfrm>
            <a:prstGeom prst="rect">
              <a:avLst/>
            </a:prstGeom>
          </p:spPr>
          <p:txBody>
            <a:bodyPr wrap="square">
              <a:spAutoFit/>
            </a:bodyPr>
            <a:lstStyle/>
            <a:p>
              <a:pPr lvl="0" algn="dist"/>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第六组：杨文龙，刘书浩，朱义萌，张人龙</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李宏润</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
        <p:nvSpPr>
          <p:cNvPr id="24" name="文本框 23">
            <a:extLst>
              <a:ext uri="{FF2B5EF4-FFF2-40B4-BE49-F238E27FC236}">
                <a16:creationId xmlns:a16="http://schemas.microsoft.com/office/drawing/2014/main" id="{0EDF6DBE-0380-48D9-898F-39572F17B03A}"/>
              </a:ext>
            </a:extLst>
          </p:cNvPr>
          <p:cNvSpPr txBox="1"/>
          <p:nvPr/>
        </p:nvSpPr>
        <p:spPr>
          <a:xfrm>
            <a:off x="2173213" y="4094494"/>
            <a:ext cx="7872875" cy="369332"/>
          </a:xfrm>
          <a:prstGeom prst="rect">
            <a:avLst/>
          </a:prstGeom>
          <a:noFill/>
        </p:spPr>
        <p:txBody>
          <a:bodyPr wrap="square" rtlCol="0" anchor="t">
            <a:spAutoFit/>
          </a:bodyPr>
          <a:lstStyle/>
          <a:p>
            <a:pPr algn="ctr"/>
            <a:r>
              <a:rPr lang="en-US" altLang="zh-CN" dirty="0"/>
              <a:t>Employee turnover analysis</a:t>
            </a:r>
            <a:endParaRPr lang="zh-CN" altLang="en-US" sz="1867" dirty="0">
              <a:solidFill>
                <a:schemeClr val="accent4"/>
              </a:solidFill>
            </a:endParaRPr>
          </a:p>
        </p:txBody>
      </p:sp>
    </p:spTree>
    <p:extLst>
      <p:ext uri="{BB962C8B-B14F-4D97-AF65-F5344CB8AC3E}">
        <p14:creationId xmlns:p14="http://schemas.microsoft.com/office/powerpoint/2010/main" val="1747412618"/>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childTnLst>
                          </p:cTn>
                        </p:par>
                        <p:par>
                          <p:cTn id="40" fill="hold">
                            <p:stCondLst>
                              <p:cond delay="4000"/>
                            </p:stCondLst>
                            <p:childTnLst>
                              <p:par>
                                <p:cTn id="41" presetID="2" presetClass="entr" presetSubtype="1"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ppt_x"/>
                                          </p:val>
                                        </p:tav>
                                        <p:tav tm="100000">
                                          <p:val>
                                            <p:strVal val="#ppt_x"/>
                                          </p:val>
                                        </p:tav>
                                      </p:tavLst>
                                    </p:anim>
                                    <p:anim calcmode="lin" valueType="num">
                                      <p:cBhvr additive="base">
                                        <p:cTn id="44" dur="500" fill="hold"/>
                                        <p:tgtEl>
                                          <p:spTgt spid="28"/>
                                        </p:tgtEl>
                                        <p:attrNameLst>
                                          <p:attrName>ppt_y</p:attrName>
                                        </p:attrNameLst>
                                      </p:cBhvr>
                                      <p:tavLst>
                                        <p:tav tm="0">
                                          <p:val>
                                            <p:strVal val="0-#ppt_h/2"/>
                                          </p:val>
                                        </p:tav>
                                        <p:tav tm="100000">
                                          <p:val>
                                            <p:strVal val="#ppt_y"/>
                                          </p:val>
                                        </p:tav>
                                      </p:tavLst>
                                    </p:anim>
                                  </p:childTnLst>
                                </p:cTn>
                              </p:par>
                            </p:childTnLst>
                          </p:cTn>
                        </p:par>
                        <p:par>
                          <p:cTn id="45" fill="hold">
                            <p:stCondLst>
                              <p:cond delay="4500"/>
                            </p:stCondLst>
                            <p:childTnLst>
                              <p:par>
                                <p:cTn id="46" presetID="2" presetClass="entr" presetSubtype="4"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ppt_x"/>
                                          </p:val>
                                        </p:tav>
                                        <p:tav tm="100000">
                                          <p:val>
                                            <p:strVal val="#ppt_x"/>
                                          </p:val>
                                        </p:tav>
                                      </p:tavLst>
                                    </p:anim>
                                    <p:anim calcmode="lin" valueType="num">
                                      <p:cBhvr additive="base">
                                        <p:cTn id="49" dur="500" fill="hold"/>
                                        <p:tgtEl>
                                          <p:spTgt spid="29"/>
                                        </p:tgtEl>
                                        <p:attrNameLst>
                                          <p:attrName>ppt_y</p:attrName>
                                        </p:attrNameLst>
                                      </p:cBhvr>
                                      <p:tavLst>
                                        <p:tav tm="0">
                                          <p:val>
                                            <p:strVal val="1+#ppt_h/2"/>
                                          </p:val>
                                        </p:tav>
                                        <p:tav tm="100000">
                                          <p:val>
                                            <p:strVal val="#ppt_y"/>
                                          </p:val>
                                        </p:tav>
                                      </p:tavLst>
                                    </p:anim>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childTnLst>
                          </p:cTn>
                        </p:par>
                        <p:par>
                          <p:cTn id="56" fill="hold">
                            <p:stCondLst>
                              <p:cond delay="5500"/>
                            </p:stCondLst>
                            <p:childTnLst>
                              <p:par>
                                <p:cTn id="57" presetID="42"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1000"/>
                                        <p:tgtEl>
                                          <p:spTgt spid="34"/>
                                        </p:tgtEl>
                                      </p:cBhvr>
                                    </p:animEffect>
                                    <p:anim calcmode="lin" valueType="num">
                                      <p:cBhvr>
                                        <p:cTn id="60" dur="1000" fill="hold"/>
                                        <p:tgtEl>
                                          <p:spTgt spid="34"/>
                                        </p:tgtEl>
                                        <p:attrNameLst>
                                          <p:attrName>ppt_x</p:attrName>
                                        </p:attrNameLst>
                                      </p:cBhvr>
                                      <p:tavLst>
                                        <p:tav tm="0">
                                          <p:val>
                                            <p:strVal val="#ppt_x"/>
                                          </p:val>
                                        </p:tav>
                                        <p:tav tm="100000">
                                          <p:val>
                                            <p:strVal val="#ppt_x"/>
                                          </p:val>
                                        </p:tav>
                                      </p:tavLst>
                                    </p:anim>
                                    <p:anim calcmode="lin" valueType="num">
                                      <p:cBhvr>
                                        <p:cTn id="61" dur="1000" fill="hold"/>
                                        <p:tgtEl>
                                          <p:spTgt spid="34"/>
                                        </p:tgtEl>
                                        <p:attrNameLst>
                                          <p:attrName>ppt_y</p:attrName>
                                        </p:attrNameLst>
                                      </p:cBhvr>
                                      <p:tavLst>
                                        <p:tav tm="0">
                                          <p:val>
                                            <p:strVal val="#ppt_y+.1"/>
                                          </p:val>
                                        </p:tav>
                                        <p:tav tm="100000">
                                          <p:val>
                                            <p:strVal val="#ppt_y"/>
                                          </p:val>
                                        </p:tav>
                                      </p:tavLst>
                                    </p:anim>
                                  </p:childTnLst>
                                </p:cTn>
                              </p:par>
                            </p:childTnLst>
                          </p:cTn>
                        </p:par>
                        <p:par>
                          <p:cTn id="62" fill="hold">
                            <p:stCondLst>
                              <p:cond delay="6500"/>
                            </p:stCondLst>
                            <p:childTnLst>
                              <p:par>
                                <p:cTn id="63" presetID="2" presetClass="entr" presetSubtype="4" decel="100000" fill="hold" nodeType="after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1000" fill="hold"/>
                                        <p:tgtEl>
                                          <p:spTgt spid="21"/>
                                        </p:tgtEl>
                                        <p:attrNameLst>
                                          <p:attrName>ppt_x</p:attrName>
                                        </p:attrNameLst>
                                      </p:cBhvr>
                                      <p:tavLst>
                                        <p:tav tm="0">
                                          <p:val>
                                            <p:strVal val="#ppt_x"/>
                                          </p:val>
                                        </p:tav>
                                        <p:tav tm="100000">
                                          <p:val>
                                            <p:strVal val="#ppt_x"/>
                                          </p:val>
                                        </p:tav>
                                      </p:tavLst>
                                    </p:anim>
                                    <p:anim calcmode="lin" valueType="num">
                                      <p:cBhvr additive="base">
                                        <p:cTn id="66" dur="1000" fill="hold"/>
                                        <p:tgtEl>
                                          <p:spTgt spid="21"/>
                                        </p:tgtEl>
                                        <p:attrNameLst>
                                          <p:attrName>ppt_y</p:attrName>
                                        </p:attrNameLst>
                                      </p:cBhvr>
                                      <p:tavLst>
                                        <p:tav tm="0">
                                          <p:val>
                                            <p:strVal val="1+#ppt_h/2"/>
                                          </p:val>
                                        </p:tav>
                                        <p:tav tm="100000">
                                          <p:val>
                                            <p:strVal val="#ppt_y"/>
                                          </p:val>
                                        </p:tav>
                                      </p:tavLst>
                                    </p:anim>
                                  </p:childTnLst>
                                </p:cTn>
                              </p:par>
                            </p:childTnLst>
                          </p:cTn>
                        </p:par>
                        <p:par>
                          <p:cTn id="67" fill="hold">
                            <p:stCondLst>
                              <p:cond delay="7500"/>
                            </p:stCondLst>
                            <p:childTnLst>
                              <p:par>
                                <p:cTn id="68" presetID="3" presetClass="entr" presetSubtype="1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blinds(horizontal)">
                                      <p:cBhvr>
                                        <p:cTn id="7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P spid="15" grpId="0" animBg="1"/>
      <p:bldP spid="16" grpId="0" animBg="1"/>
      <p:bldP spid="17" grpId="0" animBg="1"/>
      <p:bldP spid="18" grpId="0" animBg="1"/>
      <p:bldP spid="19" grpId="0" animBg="1"/>
      <p:bldP spid="20" grpId="0" animBg="1"/>
      <p:bldP spid="29" grpId="0" animBg="1"/>
      <p:bldP spid="28" grpId="0" animBg="1"/>
      <p:bldP spid="32" grpId="0"/>
      <p:bldP spid="34"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42196" y="3881911"/>
            <a:ext cx="3296397" cy="47625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Light" panose="020B0502040204020203" pitchFamily="34" charset="-122"/>
                <a:ea typeface="微软雅黑 Light" panose="020B0502040204020203" pitchFamily="34" charset="-122"/>
              </a:rPr>
              <a:t>数据结构</a:t>
            </a:r>
            <a:endParaRPr lang="zh-CN" altLang="en-US" sz="1600" dirty="0">
              <a:latin typeface="微软雅黑 Light" panose="020B0502040204020203" pitchFamily="34" charset="-122"/>
              <a:ea typeface="微软雅黑 Light" panose="020B0502040204020203" pitchFamily="34" charset="-122"/>
            </a:endParaRPr>
          </a:p>
        </p:txBody>
      </p:sp>
      <p:sp>
        <p:nvSpPr>
          <p:cNvPr id="10" name="矩形 9"/>
          <p:cNvSpPr/>
          <p:nvPr/>
        </p:nvSpPr>
        <p:spPr>
          <a:xfrm>
            <a:off x="4447801" y="3892550"/>
            <a:ext cx="3296397" cy="4762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Light" panose="020B0502040204020203" pitchFamily="34" charset="-122"/>
                <a:ea typeface="微软雅黑 Light" panose="020B0502040204020203" pitchFamily="34" charset="-122"/>
              </a:rPr>
              <a:t>变量类型</a:t>
            </a:r>
          </a:p>
        </p:txBody>
      </p:sp>
      <p:sp>
        <p:nvSpPr>
          <p:cNvPr id="11" name="矩形 10"/>
          <p:cNvSpPr/>
          <p:nvPr/>
        </p:nvSpPr>
        <p:spPr>
          <a:xfrm>
            <a:off x="7962898" y="3892550"/>
            <a:ext cx="3296397" cy="47625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Light" panose="020B0502040204020203" pitchFamily="34" charset="-122"/>
                <a:ea typeface="微软雅黑 Light" panose="020B0502040204020203" pitchFamily="34" charset="-122"/>
              </a:rPr>
              <a:t>正负样本比例</a:t>
            </a:r>
            <a:endParaRPr lang="zh-CN" altLang="en-US" sz="1600" dirty="0">
              <a:latin typeface="微软雅黑 Light" panose="020B0502040204020203" pitchFamily="34" charset="-122"/>
              <a:ea typeface="微软雅黑 Light" panose="020B0502040204020203" pitchFamily="34" charset="-122"/>
            </a:endParaRPr>
          </a:p>
        </p:txBody>
      </p:sp>
      <p:sp>
        <p:nvSpPr>
          <p:cNvPr id="12" name="矩形 11"/>
          <p:cNvSpPr/>
          <p:nvPr/>
        </p:nvSpPr>
        <p:spPr>
          <a:xfrm>
            <a:off x="927100" y="4587655"/>
            <a:ext cx="1816099" cy="505046"/>
          </a:xfrm>
          <a:prstGeom prst="rect">
            <a:avLst/>
          </a:prstGeom>
          <a:noFill/>
          <a:ln>
            <a:noFill/>
          </a:ln>
          <a:effectLst>
            <a:outerShdw blurRad="457200" dist="63500" dir="8100000" sx="104000" sy="104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404040"/>
                </a:solidFill>
                <a:latin typeface="微软雅黑 Light" panose="020B0502040204020203" pitchFamily="34" charset="-122"/>
                <a:ea typeface="微软雅黑 Light" panose="020B0502040204020203" pitchFamily="34" charset="-122"/>
              </a:rPr>
              <a:t>数据简介</a:t>
            </a:r>
            <a:endParaRPr lang="zh-CN" altLang="en-US" b="1" dirty="0">
              <a:solidFill>
                <a:srgbClr val="404040"/>
              </a:solidFill>
              <a:latin typeface="微软雅黑 Light" panose="020B0502040204020203" pitchFamily="34" charset="-122"/>
              <a:ea typeface="微软雅黑 Light" panose="020B0502040204020203" pitchFamily="34" charset="-122"/>
            </a:endParaRPr>
          </a:p>
        </p:txBody>
      </p:sp>
      <p:sp>
        <p:nvSpPr>
          <p:cNvPr id="13" name="矩形 12"/>
          <p:cNvSpPr/>
          <p:nvPr/>
        </p:nvSpPr>
        <p:spPr>
          <a:xfrm>
            <a:off x="927100" y="5213746"/>
            <a:ext cx="10332195" cy="738664"/>
          </a:xfrm>
          <a:prstGeom prst="rect">
            <a:avLst/>
          </a:prstGeom>
        </p:spPr>
        <p:txBody>
          <a:bodyPr wrap="square">
            <a:spAutoFit/>
          </a:bodyPr>
          <a:lstStyle/>
          <a:p>
            <a:pPr>
              <a:lnSpc>
                <a:spcPct val="150000"/>
              </a:lnSpc>
            </a:pPr>
            <a:r>
              <a:rPr lang="zh-CN" altLang="en-US" sz="1400" dirty="0" smtClean="0">
                <a:solidFill>
                  <a:srgbClr val="404040"/>
                </a:solidFill>
                <a:latin typeface="微软雅黑 Light" panose="020B0502040204020203" pitchFamily="34" charset="-122"/>
                <a:ea typeface="微软雅黑 Light" panose="020B0502040204020203" pitchFamily="34" charset="-122"/>
              </a:rPr>
              <a:t>可以看出数据有</a:t>
            </a:r>
            <a:r>
              <a:rPr lang="en-US" altLang="zh-CN" sz="1400" dirty="0" smtClean="0">
                <a:solidFill>
                  <a:srgbClr val="404040"/>
                </a:solidFill>
                <a:latin typeface="微软雅黑 Light" panose="020B0502040204020203" pitchFamily="34" charset="-122"/>
                <a:ea typeface="微软雅黑 Light" panose="020B0502040204020203" pitchFamily="34" charset="-122"/>
              </a:rPr>
              <a:t>1100</a:t>
            </a:r>
            <a:r>
              <a:rPr lang="zh-CN" altLang="en-US" sz="1400" dirty="0" smtClean="0">
                <a:solidFill>
                  <a:srgbClr val="404040"/>
                </a:solidFill>
                <a:latin typeface="微软雅黑 Light" panose="020B0502040204020203" pitchFamily="34" charset="-122"/>
                <a:ea typeface="微软雅黑 Light" panose="020B0502040204020203" pitchFamily="34" charset="-122"/>
              </a:rPr>
              <a:t>行，</a:t>
            </a:r>
            <a:r>
              <a:rPr lang="en-US" altLang="zh-CN" sz="1400" dirty="0" smtClean="0">
                <a:solidFill>
                  <a:srgbClr val="404040"/>
                </a:solidFill>
                <a:latin typeface="微软雅黑 Light" panose="020B0502040204020203" pitchFamily="34" charset="-122"/>
                <a:ea typeface="微软雅黑 Light" panose="020B0502040204020203" pitchFamily="34" charset="-122"/>
              </a:rPr>
              <a:t>30</a:t>
            </a:r>
            <a:r>
              <a:rPr lang="zh-CN" altLang="en-US" sz="1400" dirty="0" smtClean="0">
                <a:solidFill>
                  <a:srgbClr val="404040"/>
                </a:solidFill>
                <a:latin typeface="微软雅黑 Light" panose="020B0502040204020203" pitchFamily="34" charset="-122"/>
                <a:ea typeface="微软雅黑 Light" panose="020B0502040204020203" pitchFamily="34" charset="-122"/>
              </a:rPr>
              <a:t>个特征值，目标值是“</a:t>
            </a:r>
            <a:r>
              <a:rPr lang="en-US" altLang="zh-CN" sz="1400" dirty="0" smtClean="0">
                <a:solidFill>
                  <a:srgbClr val="404040"/>
                </a:solidFill>
                <a:latin typeface="微软雅黑 Light" panose="020B0502040204020203" pitchFamily="34" charset="-122"/>
                <a:ea typeface="微软雅黑 Light" panose="020B0502040204020203" pitchFamily="34" charset="-122"/>
              </a:rPr>
              <a:t>Attrition</a:t>
            </a:r>
            <a:r>
              <a:rPr lang="zh-CN" altLang="en-US" sz="1400" dirty="0" smtClean="0">
                <a:solidFill>
                  <a:srgbClr val="404040"/>
                </a:solidFill>
                <a:latin typeface="微软雅黑 Light" panose="020B0502040204020203" pitchFamily="34" charset="-122"/>
                <a:ea typeface="微软雅黑 Light" panose="020B0502040204020203" pitchFamily="34" charset="-122"/>
              </a:rPr>
              <a:t>”，数据来自竞赛，没有空值和异常值</a:t>
            </a:r>
            <a:endParaRPr lang="en-US" altLang="zh-CN" sz="1400" dirty="0" smtClean="0">
              <a:solidFill>
                <a:srgbClr val="404040"/>
              </a:solidFill>
              <a:latin typeface="微软雅黑 Light" panose="020B0502040204020203" pitchFamily="34" charset="-122"/>
              <a:ea typeface="微软雅黑 Light" panose="020B0502040204020203" pitchFamily="34" charset="-122"/>
            </a:endParaRPr>
          </a:p>
          <a:p>
            <a:pPr>
              <a:lnSpc>
                <a:spcPct val="150000"/>
              </a:lnSpc>
            </a:pPr>
            <a:r>
              <a:rPr lang="zh-CN" altLang="en-US" sz="1400" dirty="0" smtClean="0">
                <a:solidFill>
                  <a:srgbClr val="404040"/>
                </a:solidFill>
                <a:latin typeface="微软雅黑 Light" panose="020B0502040204020203" pitchFamily="34" charset="-122"/>
                <a:ea typeface="微软雅黑 Light" panose="020B0502040204020203" pitchFamily="34" charset="-122"/>
              </a:rPr>
              <a:t>正负样本比例</a:t>
            </a:r>
            <a:r>
              <a:rPr lang="en-US" altLang="zh-CN" sz="1400" dirty="0" smtClean="0">
                <a:solidFill>
                  <a:srgbClr val="404040"/>
                </a:solidFill>
                <a:latin typeface="微软雅黑 Light" panose="020B0502040204020203" pitchFamily="34" charset="-122"/>
                <a:ea typeface="微软雅黑 Light" panose="020B0502040204020203" pitchFamily="34" charset="-122"/>
              </a:rPr>
              <a:t>84%</a:t>
            </a:r>
            <a:r>
              <a:rPr lang="zh-CN" altLang="en-US" sz="1400" dirty="0" smtClean="0">
                <a:solidFill>
                  <a:srgbClr val="404040"/>
                </a:solidFill>
                <a:latin typeface="微软雅黑 Light" panose="020B0502040204020203" pitchFamily="34" charset="-122"/>
                <a:ea typeface="微软雅黑 Light" panose="020B0502040204020203" pitchFamily="34" charset="-122"/>
              </a:rPr>
              <a:t>：</a:t>
            </a:r>
            <a:r>
              <a:rPr lang="en-US" altLang="zh-CN" sz="1400" dirty="0" smtClean="0">
                <a:solidFill>
                  <a:srgbClr val="404040"/>
                </a:solidFill>
                <a:latin typeface="微软雅黑 Light" panose="020B0502040204020203" pitchFamily="34" charset="-122"/>
                <a:ea typeface="微软雅黑 Light" panose="020B0502040204020203" pitchFamily="34" charset="-122"/>
              </a:rPr>
              <a:t>16%</a:t>
            </a:r>
            <a:r>
              <a:rPr lang="zh-CN" altLang="en-US" sz="1400" dirty="0" smtClean="0">
                <a:solidFill>
                  <a:srgbClr val="404040"/>
                </a:solidFill>
                <a:latin typeface="微软雅黑 Light" panose="020B0502040204020203" pitchFamily="34" charset="-122"/>
                <a:ea typeface="微软雅黑 Light" panose="020B0502040204020203" pitchFamily="34" charset="-122"/>
              </a:rPr>
              <a:t>，正负样本比例很不平衡，需要注意</a:t>
            </a:r>
            <a:endParaRPr lang="zh-CN" altLang="en-US" sz="1400" dirty="0">
              <a:solidFill>
                <a:srgbClr val="404040"/>
              </a:solidFill>
              <a:latin typeface="微软雅黑 Light" panose="020B0502040204020203" pitchFamily="34" charset="-122"/>
              <a:ea typeface="微软雅黑 Light" panose="020B0502040204020203" pitchFamily="34" charset="-122"/>
            </a:endParaRPr>
          </a:p>
        </p:txBody>
      </p:sp>
      <p:sp>
        <p:nvSpPr>
          <p:cNvPr id="27" name="矩形 26">
            <a:extLst>
              <a:ext uri="{FF2B5EF4-FFF2-40B4-BE49-F238E27FC236}">
                <a16:creationId xmlns:a16="http://schemas.microsoft.com/office/drawing/2014/main" id="{16C083F3-0A6F-49A2-9465-E87D941C7A40}"/>
              </a:ext>
            </a:extLst>
          </p:cNvPr>
          <p:cNvSpPr/>
          <p:nvPr/>
        </p:nvSpPr>
        <p:spPr>
          <a:xfrm>
            <a:off x="1205118" y="374127"/>
            <a:ext cx="1415772" cy="461665"/>
          </a:xfrm>
          <a:prstGeom prst="rect">
            <a:avLst/>
          </a:prstGeom>
          <a:noFill/>
        </p:spPr>
        <p:txBody>
          <a:bodyPr wrap="none">
            <a:spAutoFit/>
          </a:bodyPr>
          <a:lstStyle/>
          <a:p>
            <a:pPr algn="ct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数据结构</a:t>
            </a:r>
            <a:endPar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8" name="矩形 27">
            <a:extLst>
              <a:ext uri="{FF2B5EF4-FFF2-40B4-BE49-F238E27FC236}">
                <a16:creationId xmlns:a16="http://schemas.microsoft.com/office/drawing/2014/main" id="{DCB68086-A79C-41A0-958F-C4C0A013BAFF}"/>
              </a:ext>
            </a:extLst>
          </p:cNvPr>
          <p:cNvSpPr/>
          <p:nvPr/>
        </p:nvSpPr>
        <p:spPr>
          <a:xfrm>
            <a:off x="258794" y="334428"/>
            <a:ext cx="698500" cy="546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lumMod val="75000"/>
                    <a:lumOff val="25000"/>
                  </a:schemeClr>
                </a:solidFill>
                <a:latin typeface="+mj-lt"/>
                <a:ea typeface="方正清刻本悦宋简体" panose="02000000000000000000" pitchFamily="2" charset="-122"/>
              </a:rPr>
              <a:t>3</a:t>
            </a:r>
            <a:endParaRPr lang="zh-CN" altLang="en-US" sz="2400" b="1" dirty="0">
              <a:solidFill>
                <a:schemeClr val="tx1">
                  <a:lumMod val="75000"/>
                  <a:lumOff val="25000"/>
                </a:schemeClr>
              </a:solidFill>
              <a:latin typeface="+mj-lt"/>
              <a:ea typeface="方正清刻本悦宋简体" panose="02000000000000000000" pitchFamily="2" charset="-122"/>
            </a:endParaRPr>
          </a:p>
        </p:txBody>
      </p:sp>
      <p:grpSp>
        <p:nvGrpSpPr>
          <p:cNvPr id="29" name="组合 28">
            <a:extLst>
              <a:ext uri="{FF2B5EF4-FFF2-40B4-BE49-F238E27FC236}">
                <a16:creationId xmlns:a16="http://schemas.microsoft.com/office/drawing/2014/main" id="{8CD685CB-FFAA-42CB-A934-238413A462B0}"/>
              </a:ext>
            </a:extLst>
          </p:cNvPr>
          <p:cNvGrpSpPr/>
          <p:nvPr/>
        </p:nvGrpSpPr>
        <p:grpSpPr>
          <a:xfrm>
            <a:off x="346483" y="280751"/>
            <a:ext cx="523122" cy="653826"/>
            <a:chOff x="2668588" y="1189513"/>
            <a:chExt cx="3238500" cy="4047650"/>
          </a:xfrm>
        </p:grpSpPr>
        <p:grpSp>
          <p:nvGrpSpPr>
            <p:cNvPr id="30" name="组合 29">
              <a:extLst>
                <a:ext uri="{FF2B5EF4-FFF2-40B4-BE49-F238E27FC236}">
                  <a16:creationId xmlns:a16="http://schemas.microsoft.com/office/drawing/2014/main" id="{1056A5DD-56BF-445B-AAD9-0B4A34F6DFC0}"/>
                </a:ext>
              </a:extLst>
            </p:cNvPr>
            <p:cNvGrpSpPr/>
            <p:nvPr/>
          </p:nvGrpSpPr>
          <p:grpSpPr>
            <a:xfrm>
              <a:off x="2668588" y="1189513"/>
              <a:ext cx="3238500" cy="1309688"/>
              <a:chOff x="4478338" y="1241901"/>
              <a:chExt cx="3238500" cy="1309688"/>
            </a:xfrm>
          </p:grpSpPr>
          <p:sp>
            <p:nvSpPr>
              <p:cNvPr id="35" name="Freeform 5">
                <a:extLst>
                  <a:ext uri="{FF2B5EF4-FFF2-40B4-BE49-F238E27FC236}">
                    <a16:creationId xmlns:a16="http://schemas.microsoft.com/office/drawing/2014/main" id="{35F76F5C-C75E-47C7-9BD4-922EDC86B480}"/>
                  </a:ext>
                </a:extLst>
              </p:cNvPr>
              <p:cNvSpPr/>
              <p:nvPr/>
            </p:nvSpPr>
            <p:spPr bwMode="auto">
              <a:xfrm>
                <a:off x="4478338" y="1241901"/>
                <a:ext cx="3238500" cy="1309688"/>
              </a:xfrm>
              <a:custGeom>
                <a:avLst/>
                <a:gdLst>
                  <a:gd name="T0" fmla="*/ 13 w 2040"/>
                  <a:gd name="T1" fmla="*/ 825 h 825"/>
                  <a:gd name="T2" fmla="*/ 13 w 2040"/>
                  <a:gd name="T3" fmla="*/ 603 h 825"/>
                  <a:gd name="T4" fmla="*/ 1020 w 2040"/>
                  <a:gd name="T5" fmla="*/ 22 h 825"/>
                  <a:gd name="T6" fmla="*/ 2026 w 2040"/>
                  <a:gd name="T7" fmla="*/ 603 h 825"/>
                  <a:gd name="T8" fmla="*/ 2026 w 2040"/>
                  <a:gd name="T9" fmla="*/ 825 h 825"/>
                  <a:gd name="T10" fmla="*/ 2040 w 2040"/>
                  <a:gd name="T11" fmla="*/ 825 h 825"/>
                  <a:gd name="T12" fmla="*/ 2040 w 2040"/>
                  <a:gd name="T13" fmla="*/ 591 h 825"/>
                  <a:gd name="T14" fmla="*/ 1020 w 2040"/>
                  <a:gd name="T15" fmla="*/ 0 h 825"/>
                  <a:gd name="T16" fmla="*/ 0 w 2040"/>
                  <a:gd name="T17" fmla="*/ 591 h 825"/>
                  <a:gd name="T18" fmla="*/ 0 w 2040"/>
                  <a:gd name="T19" fmla="*/ 825 h 825"/>
                  <a:gd name="T20" fmla="*/ 13 w 2040"/>
                  <a:gd name="T21" fmla="*/ 825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5">
                    <a:moveTo>
                      <a:pt x="13" y="825"/>
                    </a:moveTo>
                    <a:lnTo>
                      <a:pt x="13" y="603"/>
                    </a:lnTo>
                    <a:lnTo>
                      <a:pt x="1020" y="22"/>
                    </a:lnTo>
                    <a:lnTo>
                      <a:pt x="2026" y="603"/>
                    </a:lnTo>
                    <a:lnTo>
                      <a:pt x="2026" y="825"/>
                    </a:lnTo>
                    <a:lnTo>
                      <a:pt x="2040" y="825"/>
                    </a:lnTo>
                    <a:lnTo>
                      <a:pt x="2040" y="591"/>
                    </a:lnTo>
                    <a:lnTo>
                      <a:pt x="1020" y="0"/>
                    </a:lnTo>
                    <a:lnTo>
                      <a:pt x="0" y="591"/>
                    </a:lnTo>
                    <a:lnTo>
                      <a:pt x="0" y="825"/>
                    </a:lnTo>
                    <a:lnTo>
                      <a:pt x="13" y="82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6" name="Freeform 9">
                <a:extLst>
                  <a:ext uri="{FF2B5EF4-FFF2-40B4-BE49-F238E27FC236}">
                    <a16:creationId xmlns:a16="http://schemas.microsoft.com/office/drawing/2014/main" id="{C245256A-2E41-43B1-86F4-5D0CAE01396E}"/>
                  </a:ext>
                </a:extLst>
              </p:cNvPr>
              <p:cNvSpPr/>
              <p:nvPr/>
            </p:nvSpPr>
            <p:spPr bwMode="auto">
              <a:xfrm>
                <a:off x="4592638" y="1386364"/>
                <a:ext cx="3008313" cy="1165225"/>
              </a:xfrm>
              <a:custGeom>
                <a:avLst/>
                <a:gdLst>
                  <a:gd name="T0" fmla="*/ 66 w 1895"/>
                  <a:gd name="T1" fmla="*/ 734 h 734"/>
                  <a:gd name="T2" fmla="*/ 66 w 1895"/>
                  <a:gd name="T3" fmla="*/ 587 h 734"/>
                  <a:gd name="T4" fmla="*/ 944 w 1895"/>
                  <a:gd name="T5" fmla="*/ 81 h 734"/>
                  <a:gd name="T6" fmla="*/ 1822 w 1895"/>
                  <a:gd name="T7" fmla="*/ 587 h 734"/>
                  <a:gd name="T8" fmla="*/ 1822 w 1895"/>
                  <a:gd name="T9" fmla="*/ 734 h 734"/>
                  <a:gd name="T10" fmla="*/ 1895 w 1895"/>
                  <a:gd name="T11" fmla="*/ 734 h 734"/>
                  <a:gd name="T12" fmla="*/ 1895 w 1895"/>
                  <a:gd name="T13" fmla="*/ 546 h 734"/>
                  <a:gd name="T14" fmla="*/ 948 w 1895"/>
                  <a:gd name="T15" fmla="*/ 0 h 734"/>
                  <a:gd name="T16" fmla="*/ 0 w 1895"/>
                  <a:gd name="T17" fmla="*/ 546 h 734"/>
                  <a:gd name="T18" fmla="*/ 0 w 1895"/>
                  <a:gd name="T19" fmla="*/ 734 h 734"/>
                  <a:gd name="T20" fmla="*/ 66 w 1895"/>
                  <a:gd name="T21"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4">
                    <a:moveTo>
                      <a:pt x="66" y="734"/>
                    </a:moveTo>
                    <a:lnTo>
                      <a:pt x="66" y="587"/>
                    </a:lnTo>
                    <a:lnTo>
                      <a:pt x="944" y="81"/>
                    </a:lnTo>
                    <a:lnTo>
                      <a:pt x="1822" y="587"/>
                    </a:lnTo>
                    <a:lnTo>
                      <a:pt x="1822" y="734"/>
                    </a:lnTo>
                    <a:lnTo>
                      <a:pt x="1895" y="734"/>
                    </a:lnTo>
                    <a:lnTo>
                      <a:pt x="1895" y="546"/>
                    </a:lnTo>
                    <a:lnTo>
                      <a:pt x="948" y="0"/>
                    </a:lnTo>
                    <a:lnTo>
                      <a:pt x="0" y="546"/>
                    </a:lnTo>
                    <a:lnTo>
                      <a:pt x="0" y="734"/>
                    </a:lnTo>
                    <a:lnTo>
                      <a:pt x="66" y="73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nvGrpSpPr>
            <p:cNvPr id="31" name="组合 30">
              <a:extLst>
                <a:ext uri="{FF2B5EF4-FFF2-40B4-BE49-F238E27FC236}">
                  <a16:creationId xmlns:a16="http://schemas.microsoft.com/office/drawing/2014/main" id="{3E70958E-E7BE-4664-B3DF-4FD82DCF7FC8}"/>
                </a:ext>
              </a:extLst>
            </p:cNvPr>
            <p:cNvGrpSpPr/>
            <p:nvPr/>
          </p:nvGrpSpPr>
          <p:grpSpPr>
            <a:xfrm>
              <a:off x="2668588" y="3924300"/>
              <a:ext cx="3238500" cy="1312863"/>
              <a:chOff x="4478338" y="3976688"/>
              <a:chExt cx="3238500" cy="1312863"/>
            </a:xfrm>
          </p:grpSpPr>
          <p:sp>
            <p:nvSpPr>
              <p:cNvPr id="32" name="Freeform 6">
                <a:extLst>
                  <a:ext uri="{FF2B5EF4-FFF2-40B4-BE49-F238E27FC236}">
                    <a16:creationId xmlns:a16="http://schemas.microsoft.com/office/drawing/2014/main" id="{77CE035C-6964-4AB4-8DD0-506C49C543B8}"/>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 name="T20" fmla="*/ 1020 w 2040"/>
                  <a:gd name="T21" fmla="*/ 80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lnTo>
                      <a:pt x="1020" y="80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3" name="Freeform 7">
                <a:extLst>
                  <a:ext uri="{FF2B5EF4-FFF2-40B4-BE49-F238E27FC236}">
                    <a16:creationId xmlns:a16="http://schemas.microsoft.com/office/drawing/2014/main" id="{3E66E230-799C-427B-A5B9-26BB14532BE1}"/>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8">
                <a:extLst>
                  <a:ext uri="{FF2B5EF4-FFF2-40B4-BE49-F238E27FC236}">
                    <a16:creationId xmlns:a16="http://schemas.microsoft.com/office/drawing/2014/main" id="{7CE382D3-0502-49F8-B9EF-A0E65CE8D47E}"/>
                  </a:ext>
                </a:extLst>
              </p:cNvPr>
              <p:cNvSpPr/>
              <p:nvPr/>
            </p:nvSpPr>
            <p:spPr bwMode="auto">
              <a:xfrm>
                <a:off x="4592638" y="3976688"/>
                <a:ext cx="3008313" cy="1171575"/>
              </a:xfrm>
              <a:custGeom>
                <a:avLst/>
                <a:gdLst>
                  <a:gd name="T0" fmla="*/ 1822 w 1895"/>
                  <a:gd name="T1" fmla="*/ 0 h 738"/>
                  <a:gd name="T2" fmla="*/ 1822 w 1895"/>
                  <a:gd name="T3" fmla="*/ 150 h 738"/>
                  <a:gd name="T4" fmla="*/ 944 w 1895"/>
                  <a:gd name="T5" fmla="*/ 655 h 738"/>
                  <a:gd name="T6" fmla="*/ 66 w 1895"/>
                  <a:gd name="T7" fmla="*/ 150 h 738"/>
                  <a:gd name="T8" fmla="*/ 66 w 1895"/>
                  <a:gd name="T9" fmla="*/ 0 h 738"/>
                  <a:gd name="T10" fmla="*/ 0 w 1895"/>
                  <a:gd name="T11" fmla="*/ 0 h 738"/>
                  <a:gd name="T12" fmla="*/ 0 w 1895"/>
                  <a:gd name="T13" fmla="*/ 192 h 738"/>
                  <a:gd name="T14" fmla="*/ 948 w 1895"/>
                  <a:gd name="T15" fmla="*/ 738 h 738"/>
                  <a:gd name="T16" fmla="*/ 1895 w 1895"/>
                  <a:gd name="T17" fmla="*/ 192 h 738"/>
                  <a:gd name="T18" fmla="*/ 1895 w 1895"/>
                  <a:gd name="T19" fmla="*/ 0 h 738"/>
                  <a:gd name="T20" fmla="*/ 1822 w 1895"/>
                  <a:gd name="T21"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8">
                    <a:moveTo>
                      <a:pt x="1822" y="0"/>
                    </a:moveTo>
                    <a:lnTo>
                      <a:pt x="1822" y="150"/>
                    </a:lnTo>
                    <a:lnTo>
                      <a:pt x="944" y="655"/>
                    </a:lnTo>
                    <a:lnTo>
                      <a:pt x="66" y="150"/>
                    </a:lnTo>
                    <a:lnTo>
                      <a:pt x="66" y="0"/>
                    </a:lnTo>
                    <a:lnTo>
                      <a:pt x="0" y="0"/>
                    </a:lnTo>
                    <a:lnTo>
                      <a:pt x="0" y="192"/>
                    </a:lnTo>
                    <a:lnTo>
                      <a:pt x="948" y="738"/>
                    </a:lnTo>
                    <a:lnTo>
                      <a:pt x="1895" y="192"/>
                    </a:lnTo>
                    <a:lnTo>
                      <a:pt x="1895" y="0"/>
                    </a:lnTo>
                    <a:lnTo>
                      <a:pt x="1822"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pic>
        <p:nvPicPr>
          <p:cNvPr id="2" name="图片 1"/>
          <p:cNvPicPr>
            <a:picLocks noChangeAspect="1"/>
          </p:cNvPicPr>
          <p:nvPr/>
        </p:nvPicPr>
        <p:blipFill>
          <a:blip r:embed="rId4"/>
          <a:stretch>
            <a:fillRect/>
          </a:stretch>
        </p:blipFill>
        <p:spPr>
          <a:xfrm>
            <a:off x="957294" y="1371912"/>
            <a:ext cx="3266203" cy="2495238"/>
          </a:xfrm>
          <a:prstGeom prst="rect">
            <a:avLst/>
          </a:prstGeom>
        </p:spPr>
      </p:pic>
      <p:pic>
        <p:nvPicPr>
          <p:cNvPr id="3" name="图片 2"/>
          <p:cNvPicPr>
            <a:picLocks noChangeAspect="1"/>
          </p:cNvPicPr>
          <p:nvPr/>
        </p:nvPicPr>
        <p:blipFill>
          <a:blip r:embed="rId5"/>
          <a:stretch>
            <a:fillRect/>
          </a:stretch>
        </p:blipFill>
        <p:spPr>
          <a:xfrm>
            <a:off x="4447801" y="1371912"/>
            <a:ext cx="3180952" cy="2330413"/>
          </a:xfrm>
          <a:prstGeom prst="rect">
            <a:avLst/>
          </a:prstGeom>
        </p:spPr>
      </p:pic>
      <p:pic>
        <p:nvPicPr>
          <p:cNvPr id="15" name="图片 14"/>
          <p:cNvPicPr>
            <a:picLocks noChangeAspect="1"/>
          </p:cNvPicPr>
          <p:nvPr/>
        </p:nvPicPr>
        <p:blipFill>
          <a:blip r:embed="rId6"/>
          <a:stretch>
            <a:fillRect/>
          </a:stretch>
        </p:blipFill>
        <p:spPr>
          <a:xfrm>
            <a:off x="7962898" y="1371912"/>
            <a:ext cx="3217451" cy="2286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0">
        <p:randomBar dir="vert"/>
      </p:transition>
    </mc:Choice>
    <mc:Fallback xmlns="">
      <p:transition spd="slow" advTm="0">
        <p:randomBar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75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75000">
                                          <p:cBhvr additive="base">
                                            <p:cTn id="7" dur="2000" fill="hold"/>
                                            <p:tgtEl>
                                              <p:spTgt spid="12"/>
                                            </p:tgtEl>
                                            <p:attrNameLst>
                                              <p:attrName>ppt_x</p:attrName>
                                            </p:attrNameLst>
                                          </p:cBhvr>
                                          <p:tavLst>
                                            <p:tav tm="0">
                                              <p:val>
                                                <p:strVal val="1+#ppt_w/2"/>
                                              </p:val>
                                            </p:tav>
                                            <p:tav tm="100000">
                                              <p:val>
                                                <p:strVal val="#ppt_x"/>
                                              </p:val>
                                            </p:tav>
                                          </p:tavLst>
                                        </p:anim>
                                        <p:anim calcmode="lin" valueType="num" p14:bounceEnd="75000">
                                          <p:cBhvr additive="base">
                                            <p:cTn id="8" dur="2000" fill="hold"/>
                                            <p:tgtEl>
                                              <p:spTgt spid="1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1500"/>
                                      </p:stCondLst>
                                      <p:childTnLst>
                                        <p:set>
                                          <p:cBhvr>
                                            <p:cTn id="10" dur="1" fill="hold">
                                              <p:stCondLst>
                                                <p:cond delay="0"/>
                                              </p:stCondLst>
                                            </p:cTn>
                                            <p:tgtEl>
                                              <p:spTgt spid="13"/>
                                            </p:tgtEl>
                                            <p:attrNameLst>
                                              <p:attrName>style.visibility</p:attrName>
                                            </p:attrNameLst>
                                          </p:cBhvr>
                                          <p:to>
                                            <p:strVal val="visible"/>
                                          </p:to>
                                        </p:set>
                                        <p:animEffect transition="in" filter="randombar(horizontal)">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 fill="hold"/>
                                            <p:tgtEl>
                                              <p:spTgt spid="12"/>
                                            </p:tgtEl>
                                            <p:attrNameLst>
                                              <p:attrName>ppt_x</p:attrName>
                                            </p:attrNameLst>
                                          </p:cBhvr>
                                          <p:tavLst>
                                            <p:tav tm="0">
                                              <p:val>
                                                <p:strVal val="1+#ppt_w/2"/>
                                              </p:val>
                                            </p:tav>
                                            <p:tav tm="100000">
                                              <p:val>
                                                <p:strVal val="#ppt_x"/>
                                              </p:val>
                                            </p:tav>
                                          </p:tavLst>
                                        </p:anim>
                                        <p:anim calcmode="lin" valueType="num">
                                          <p:cBhvr additive="base">
                                            <p:cTn id="8" dur="2000" fill="hold"/>
                                            <p:tgtEl>
                                              <p:spTgt spid="1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1500"/>
                                      </p:stCondLst>
                                      <p:childTnLst>
                                        <p:set>
                                          <p:cBhvr>
                                            <p:cTn id="10" dur="1" fill="hold">
                                              <p:stCondLst>
                                                <p:cond delay="0"/>
                                              </p:stCondLst>
                                            </p:cTn>
                                            <p:tgtEl>
                                              <p:spTgt spid="13"/>
                                            </p:tgtEl>
                                            <p:attrNameLst>
                                              <p:attrName>style.visibility</p:attrName>
                                            </p:attrNameLst>
                                          </p:cBhvr>
                                          <p:to>
                                            <p:strVal val="visible"/>
                                          </p:to>
                                        </p:set>
                                        <p:animEffect transition="in" filter="randombar(horizontal)">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stretch>
            <a:fillRect/>
          </a:stretch>
        </p:blipFill>
        <p:spPr>
          <a:xfrm>
            <a:off x="2469883" y="912900"/>
            <a:ext cx="2790242" cy="21422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矩形 2"/>
          <p:cNvSpPr/>
          <p:nvPr/>
        </p:nvSpPr>
        <p:spPr>
          <a:xfrm>
            <a:off x="1951463" y="875491"/>
            <a:ext cx="4008298" cy="3920728"/>
          </a:xfrm>
          <a:prstGeom prst="rect">
            <a:avLst/>
          </a:prstGeom>
          <a:noFill/>
          <a:ln w="317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grpSp>
        <p:nvGrpSpPr>
          <p:cNvPr id="4" name="组合 3"/>
          <p:cNvGrpSpPr/>
          <p:nvPr/>
        </p:nvGrpSpPr>
        <p:grpSpPr>
          <a:xfrm>
            <a:off x="4838700" y="1984032"/>
            <a:ext cx="7353300" cy="2968393"/>
            <a:chOff x="4838700" y="1993900"/>
            <a:chExt cx="7353300" cy="3225800"/>
          </a:xfrm>
        </p:grpSpPr>
        <p:sp>
          <p:nvSpPr>
            <p:cNvPr id="29" name="矩形 28"/>
            <p:cNvSpPr/>
            <p:nvPr/>
          </p:nvSpPr>
          <p:spPr>
            <a:xfrm>
              <a:off x="4838700" y="1993900"/>
              <a:ext cx="7353300" cy="32258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Light" panose="020B0502040204020203" pitchFamily="34" charset="-122"/>
                <a:ea typeface="微软雅黑 Light" panose="020B0502040204020203" pitchFamily="34" charset="-122"/>
              </a:endParaRPr>
            </a:p>
          </p:txBody>
        </p:sp>
        <p:sp>
          <p:nvSpPr>
            <p:cNvPr id="8" name="矩形 7"/>
            <p:cNvSpPr/>
            <p:nvPr/>
          </p:nvSpPr>
          <p:spPr>
            <a:xfrm>
              <a:off x="5731385" y="2397889"/>
              <a:ext cx="1338828" cy="369332"/>
            </a:xfrm>
            <a:prstGeom prst="rect">
              <a:avLst/>
            </a:prstGeom>
          </p:spPr>
          <p:txBody>
            <a:bodyPr wrap="none">
              <a:spAutoFit/>
            </a:bodyPr>
            <a:lstStyle/>
            <a:p>
              <a:pPr algn="ctr"/>
              <a:r>
                <a:rPr lang="zh-CN" altLang="en-US" b="1" dirty="0" smtClean="0">
                  <a:solidFill>
                    <a:schemeClr val="bg1"/>
                  </a:solidFill>
                  <a:latin typeface="微软雅黑 Light" panose="020B0502040204020203" pitchFamily="34" charset="-122"/>
                  <a:ea typeface="微软雅黑 Light" panose="020B0502040204020203" pitchFamily="34" charset="-122"/>
                </a:rPr>
                <a:t>变量关系图</a:t>
              </a:r>
              <a:endParaRPr lang="zh-CN" altLang="en-US" b="1" dirty="0">
                <a:solidFill>
                  <a:schemeClr val="bg1"/>
                </a:solidFill>
                <a:latin typeface="微软雅黑 Light" panose="020B0502040204020203" pitchFamily="34" charset="-122"/>
                <a:ea typeface="微软雅黑 Light" panose="020B0502040204020203" pitchFamily="34" charset="-122"/>
              </a:endParaRPr>
            </a:p>
          </p:txBody>
        </p:sp>
        <p:sp>
          <p:nvSpPr>
            <p:cNvPr id="13" name="矩形 12"/>
            <p:cNvSpPr/>
            <p:nvPr/>
          </p:nvSpPr>
          <p:spPr>
            <a:xfrm>
              <a:off x="6144321" y="3092102"/>
              <a:ext cx="5129562" cy="1061829"/>
            </a:xfrm>
            <a:prstGeom prst="rect">
              <a:avLst/>
            </a:prstGeom>
          </p:spPr>
          <p:txBody>
            <a:bodyPr wrap="square">
              <a:spAutoFit/>
            </a:bodyPr>
            <a:lstStyle/>
            <a:p>
              <a:pPr>
                <a:lnSpc>
                  <a:spcPct val="150000"/>
                </a:lnSpc>
              </a:pPr>
              <a:r>
                <a:rPr lang="zh-CN" altLang="en-US" sz="1400" dirty="0" smtClean="0">
                  <a:solidFill>
                    <a:schemeClr val="bg1"/>
                  </a:solidFill>
                  <a:latin typeface="微软雅黑 Light" panose="020B0502040204020203" pitchFamily="34" charset="-122"/>
                  <a:ea typeface="微软雅黑 Light" panose="020B0502040204020203" pitchFamily="34" charset="-122"/>
                </a:rPr>
                <a:t>我们在这里做了一个变量和目标值的关系图，可以粗略各变量对目标值的影响，大概的看一遍每个变量的重要度，有利于后面我们数据的处理和变量的筛选，是数据建模的重要步骤</a:t>
              </a:r>
              <a:endParaRPr lang="zh-CN" altLang="en-US" sz="1400" dirty="0">
                <a:solidFill>
                  <a:schemeClr val="bg1"/>
                </a:solidFill>
                <a:latin typeface="微软雅黑 Light" panose="020B0502040204020203" pitchFamily="34" charset="-122"/>
                <a:ea typeface="微软雅黑 Light" panose="020B0502040204020203" pitchFamily="34" charset="-122"/>
              </a:endParaRPr>
            </a:p>
          </p:txBody>
        </p:sp>
        <p:cxnSp>
          <p:nvCxnSpPr>
            <p:cNvPr id="15" name="直接连接符 14"/>
            <p:cNvCxnSpPr/>
            <p:nvPr/>
          </p:nvCxnSpPr>
          <p:spPr>
            <a:xfrm>
              <a:off x="5458430" y="2857500"/>
              <a:ext cx="18923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5321215" y="2487690"/>
              <a:ext cx="216069" cy="18972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rgbClr val="404040"/>
                </a:solidFill>
                <a:latin typeface="微软雅黑 Light" panose="020B0502040204020203" pitchFamily="34" charset="-122"/>
                <a:ea typeface="微软雅黑 Light" panose="020B0502040204020203" pitchFamily="34" charset="-122"/>
              </a:endParaRPr>
            </a:p>
          </p:txBody>
        </p:sp>
        <p:sp>
          <p:nvSpPr>
            <p:cNvPr id="10" name="矩形 9"/>
            <p:cNvSpPr/>
            <p:nvPr/>
          </p:nvSpPr>
          <p:spPr>
            <a:xfrm>
              <a:off x="7264315" y="2487690"/>
              <a:ext cx="216069" cy="18972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rgbClr val="404040"/>
                </a:solidFill>
                <a:latin typeface="微软雅黑 Light" panose="020B0502040204020203" pitchFamily="34" charset="-122"/>
                <a:ea typeface="微软雅黑 Light" panose="020B0502040204020203" pitchFamily="34" charset="-122"/>
              </a:endParaRPr>
            </a:p>
          </p:txBody>
        </p:sp>
      </p:grpSp>
      <p:sp>
        <p:nvSpPr>
          <p:cNvPr id="27" name="矩形 26">
            <a:extLst>
              <a:ext uri="{FF2B5EF4-FFF2-40B4-BE49-F238E27FC236}">
                <a16:creationId xmlns:a16="http://schemas.microsoft.com/office/drawing/2014/main" id="{F01B344A-A791-4189-9DF4-EBE3BBB6C0FB}"/>
              </a:ext>
            </a:extLst>
          </p:cNvPr>
          <p:cNvSpPr/>
          <p:nvPr/>
        </p:nvSpPr>
        <p:spPr>
          <a:xfrm>
            <a:off x="1054111" y="376831"/>
            <a:ext cx="1415772" cy="461665"/>
          </a:xfrm>
          <a:prstGeom prst="rect">
            <a:avLst/>
          </a:prstGeom>
          <a:noFill/>
        </p:spPr>
        <p:txBody>
          <a:bodyPr wrap="none">
            <a:spAutoFit/>
          </a:bodyPr>
          <a:lstStyle/>
          <a:p>
            <a:pPr algn="ct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数据关系</a:t>
            </a:r>
            <a:endPar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8" name="矩形 27">
            <a:extLst>
              <a:ext uri="{FF2B5EF4-FFF2-40B4-BE49-F238E27FC236}">
                <a16:creationId xmlns:a16="http://schemas.microsoft.com/office/drawing/2014/main" id="{07F5F8FB-7BF6-4CC1-9A03-DEE1D9AD9B47}"/>
              </a:ext>
            </a:extLst>
          </p:cNvPr>
          <p:cNvSpPr/>
          <p:nvPr/>
        </p:nvSpPr>
        <p:spPr>
          <a:xfrm>
            <a:off x="258794" y="334428"/>
            <a:ext cx="698500" cy="546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lumMod val="75000"/>
                    <a:lumOff val="25000"/>
                  </a:schemeClr>
                </a:solidFill>
                <a:latin typeface="+mj-lt"/>
                <a:ea typeface="方正清刻本悦宋简体" panose="02000000000000000000" pitchFamily="2" charset="-122"/>
              </a:rPr>
              <a:t>3</a:t>
            </a:r>
            <a:endParaRPr lang="zh-CN" altLang="en-US" sz="2400" b="1" dirty="0">
              <a:solidFill>
                <a:schemeClr val="tx1">
                  <a:lumMod val="75000"/>
                  <a:lumOff val="25000"/>
                </a:schemeClr>
              </a:solidFill>
              <a:latin typeface="+mj-lt"/>
              <a:ea typeface="方正清刻本悦宋简体" panose="02000000000000000000" pitchFamily="2" charset="-122"/>
            </a:endParaRPr>
          </a:p>
        </p:txBody>
      </p:sp>
      <p:grpSp>
        <p:nvGrpSpPr>
          <p:cNvPr id="30" name="组合 29">
            <a:extLst>
              <a:ext uri="{FF2B5EF4-FFF2-40B4-BE49-F238E27FC236}">
                <a16:creationId xmlns:a16="http://schemas.microsoft.com/office/drawing/2014/main" id="{E966AC48-0808-4F7A-BDD4-2C2929B5FD93}"/>
              </a:ext>
            </a:extLst>
          </p:cNvPr>
          <p:cNvGrpSpPr/>
          <p:nvPr/>
        </p:nvGrpSpPr>
        <p:grpSpPr>
          <a:xfrm>
            <a:off x="346483" y="280751"/>
            <a:ext cx="523122" cy="653826"/>
            <a:chOff x="2668588" y="1189513"/>
            <a:chExt cx="3238500" cy="4047650"/>
          </a:xfrm>
        </p:grpSpPr>
        <p:grpSp>
          <p:nvGrpSpPr>
            <p:cNvPr id="31" name="组合 30">
              <a:extLst>
                <a:ext uri="{FF2B5EF4-FFF2-40B4-BE49-F238E27FC236}">
                  <a16:creationId xmlns:a16="http://schemas.microsoft.com/office/drawing/2014/main" id="{CBDA2ED5-7028-43C6-917F-305E56EDFD1C}"/>
                </a:ext>
              </a:extLst>
            </p:cNvPr>
            <p:cNvGrpSpPr/>
            <p:nvPr/>
          </p:nvGrpSpPr>
          <p:grpSpPr>
            <a:xfrm>
              <a:off x="2668588" y="1189513"/>
              <a:ext cx="3238500" cy="1309688"/>
              <a:chOff x="4478338" y="1241901"/>
              <a:chExt cx="3238500" cy="1309688"/>
            </a:xfrm>
          </p:grpSpPr>
          <p:sp>
            <p:nvSpPr>
              <p:cNvPr id="36" name="Freeform 5">
                <a:extLst>
                  <a:ext uri="{FF2B5EF4-FFF2-40B4-BE49-F238E27FC236}">
                    <a16:creationId xmlns:a16="http://schemas.microsoft.com/office/drawing/2014/main" id="{0E1C4879-C30C-4A58-AA1F-BA15A9771079}"/>
                  </a:ext>
                </a:extLst>
              </p:cNvPr>
              <p:cNvSpPr/>
              <p:nvPr/>
            </p:nvSpPr>
            <p:spPr bwMode="auto">
              <a:xfrm>
                <a:off x="4478338" y="1241901"/>
                <a:ext cx="3238500" cy="1309688"/>
              </a:xfrm>
              <a:custGeom>
                <a:avLst/>
                <a:gdLst>
                  <a:gd name="T0" fmla="*/ 13 w 2040"/>
                  <a:gd name="T1" fmla="*/ 825 h 825"/>
                  <a:gd name="T2" fmla="*/ 13 w 2040"/>
                  <a:gd name="T3" fmla="*/ 603 h 825"/>
                  <a:gd name="T4" fmla="*/ 1020 w 2040"/>
                  <a:gd name="T5" fmla="*/ 22 h 825"/>
                  <a:gd name="T6" fmla="*/ 2026 w 2040"/>
                  <a:gd name="T7" fmla="*/ 603 h 825"/>
                  <a:gd name="T8" fmla="*/ 2026 w 2040"/>
                  <a:gd name="T9" fmla="*/ 825 h 825"/>
                  <a:gd name="T10" fmla="*/ 2040 w 2040"/>
                  <a:gd name="T11" fmla="*/ 825 h 825"/>
                  <a:gd name="T12" fmla="*/ 2040 w 2040"/>
                  <a:gd name="T13" fmla="*/ 591 h 825"/>
                  <a:gd name="T14" fmla="*/ 1020 w 2040"/>
                  <a:gd name="T15" fmla="*/ 0 h 825"/>
                  <a:gd name="T16" fmla="*/ 0 w 2040"/>
                  <a:gd name="T17" fmla="*/ 591 h 825"/>
                  <a:gd name="T18" fmla="*/ 0 w 2040"/>
                  <a:gd name="T19" fmla="*/ 825 h 825"/>
                  <a:gd name="T20" fmla="*/ 13 w 2040"/>
                  <a:gd name="T21" fmla="*/ 825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5">
                    <a:moveTo>
                      <a:pt x="13" y="825"/>
                    </a:moveTo>
                    <a:lnTo>
                      <a:pt x="13" y="603"/>
                    </a:lnTo>
                    <a:lnTo>
                      <a:pt x="1020" y="22"/>
                    </a:lnTo>
                    <a:lnTo>
                      <a:pt x="2026" y="603"/>
                    </a:lnTo>
                    <a:lnTo>
                      <a:pt x="2026" y="825"/>
                    </a:lnTo>
                    <a:lnTo>
                      <a:pt x="2040" y="825"/>
                    </a:lnTo>
                    <a:lnTo>
                      <a:pt x="2040" y="591"/>
                    </a:lnTo>
                    <a:lnTo>
                      <a:pt x="1020" y="0"/>
                    </a:lnTo>
                    <a:lnTo>
                      <a:pt x="0" y="591"/>
                    </a:lnTo>
                    <a:lnTo>
                      <a:pt x="0" y="825"/>
                    </a:lnTo>
                    <a:lnTo>
                      <a:pt x="13" y="82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7" name="Freeform 9">
                <a:extLst>
                  <a:ext uri="{FF2B5EF4-FFF2-40B4-BE49-F238E27FC236}">
                    <a16:creationId xmlns:a16="http://schemas.microsoft.com/office/drawing/2014/main" id="{4386EBCD-EE7E-4620-842B-7E6DC0B3D031}"/>
                  </a:ext>
                </a:extLst>
              </p:cNvPr>
              <p:cNvSpPr/>
              <p:nvPr/>
            </p:nvSpPr>
            <p:spPr bwMode="auto">
              <a:xfrm>
                <a:off x="4592638" y="1386364"/>
                <a:ext cx="3008313" cy="1165225"/>
              </a:xfrm>
              <a:custGeom>
                <a:avLst/>
                <a:gdLst>
                  <a:gd name="T0" fmla="*/ 66 w 1895"/>
                  <a:gd name="T1" fmla="*/ 734 h 734"/>
                  <a:gd name="T2" fmla="*/ 66 w 1895"/>
                  <a:gd name="T3" fmla="*/ 587 h 734"/>
                  <a:gd name="T4" fmla="*/ 944 w 1895"/>
                  <a:gd name="T5" fmla="*/ 81 h 734"/>
                  <a:gd name="T6" fmla="*/ 1822 w 1895"/>
                  <a:gd name="T7" fmla="*/ 587 h 734"/>
                  <a:gd name="T8" fmla="*/ 1822 w 1895"/>
                  <a:gd name="T9" fmla="*/ 734 h 734"/>
                  <a:gd name="T10" fmla="*/ 1895 w 1895"/>
                  <a:gd name="T11" fmla="*/ 734 h 734"/>
                  <a:gd name="T12" fmla="*/ 1895 w 1895"/>
                  <a:gd name="T13" fmla="*/ 546 h 734"/>
                  <a:gd name="T14" fmla="*/ 948 w 1895"/>
                  <a:gd name="T15" fmla="*/ 0 h 734"/>
                  <a:gd name="T16" fmla="*/ 0 w 1895"/>
                  <a:gd name="T17" fmla="*/ 546 h 734"/>
                  <a:gd name="T18" fmla="*/ 0 w 1895"/>
                  <a:gd name="T19" fmla="*/ 734 h 734"/>
                  <a:gd name="T20" fmla="*/ 66 w 1895"/>
                  <a:gd name="T21"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4">
                    <a:moveTo>
                      <a:pt x="66" y="734"/>
                    </a:moveTo>
                    <a:lnTo>
                      <a:pt x="66" y="587"/>
                    </a:lnTo>
                    <a:lnTo>
                      <a:pt x="944" y="81"/>
                    </a:lnTo>
                    <a:lnTo>
                      <a:pt x="1822" y="587"/>
                    </a:lnTo>
                    <a:lnTo>
                      <a:pt x="1822" y="734"/>
                    </a:lnTo>
                    <a:lnTo>
                      <a:pt x="1895" y="734"/>
                    </a:lnTo>
                    <a:lnTo>
                      <a:pt x="1895" y="546"/>
                    </a:lnTo>
                    <a:lnTo>
                      <a:pt x="948" y="0"/>
                    </a:lnTo>
                    <a:lnTo>
                      <a:pt x="0" y="546"/>
                    </a:lnTo>
                    <a:lnTo>
                      <a:pt x="0" y="734"/>
                    </a:lnTo>
                    <a:lnTo>
                      <a:pt x="66" y="73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nvGrpSpPr>
            <p:cNvPr id="32" name="组合 31">
              <a:extLst>
                <a:ext uri="{FF2B5EF4-FFF2-40B4-BE49-F238E27FC236}">
                  <a16:creationId xmlns:a16="http://schemas.microsoft.com/office/drawing/2014/main" id="{3F80CF0D-7E3D-4E46-B357-C44785B2DC24}"/>
                </a:ext>
              </a:extLst>
            </p:cNvPr>
            <p:cNvGrpSpPr/>
            <p:nvPr/>
          </p:nvGrpSpPr>
          <p:grpSpPr>
            <a:xfrm>
              <a:off x="2668588" y="3924300"/>
              <a:ext cx="3238500" cy="1312863"/>
              <a:chOff x="4478338" y="3976688"/>
              <a:chExt cx="3238500" cy="1312863"/>
            </a:xfrm>
          </p:grpSpPr>
          <p:sp>
            <p:nvSpPr>
              <p:cNvPr id="33" name="Freeform 6">
                <a:extLst>
                  <a:ext uri="{FF2B5EF4-FFF2-40B4-BE49-F238E27FC236}">
                    <a16:creationId xmlns:a16="http://schemas.microsoft.com/office/drawing/2014/main" id="{BA37B213-B422-4D54-ADD8-CDD6747EC72C}"/>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 name="T20" fmla="*/ 1020 w 2040"/>
                  <a:gd name="T21" fmla="*/ 80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lnTo>
                      <a:pt x="1020" y="80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4" name="Freeform 7">
                <a:extLst>
                  <a:ext uri="{FF2B5EF4-FFF2-40B4-BE49-F238E27FC236}">
                    <a16:creationId xmlns:a16="http://schemas.microsoft.com/office/drawing/2014/main" id="{7FDA3957-E6C9-4165-B41E-E73EBD4E81AD}"/>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8">
                <a:extLst>
                  <a:ext uri="{FF2B5EF4-FFF2-40B4-BE49-F238E27FC236}">
                    <a16:creationId xmlns:a16="http://schemas.microsoft.com/office/drawing/2014/main" id="{928A3386-9BC7-4B8B-8E3E-E2CD8FDB358C}"/>
                  </a:ext>
                </a:extLst>
              </p:cNvPr>
              <p:cNvSpPr/>
              <p:nvPr/>
            </p:nvSpPr>
            <p:spPr bwMode="auto">
              <a:xfrm>
                <a:off x="4592638" y="3976688"/>
                <a:ext cx="3008313" cy="1171575"/>
              </a:xfrm>
              <a:custGeom>
                <a:avLst/>
                <a:gdLst>
                  <a:gd name="T0" fmla="*/ 1822 w 1895"/>
                  <a:gd name="T1" fmla="*/ 0 h 738"/>
                  <a:gd name="T2" fmla="*/ 1822 w 1895"/>
                  <a:gd name="T3" fmla="*/ 150 h 738"/>
                  <a:gd name="T4" fmla="*/ 944 w 1895"/>
                  <a:gd name="T5" fmla="*/ 655 h 738"/>
                  <a:gd name="T6" fmla="*/ 66 w 1895"/>
                  <a:gd name="T7" fmla="*/ 150 h 738"/>
                  <a:gd name="T8" fmla="*/ 66 w 1895"/>
                  <a:gd name="T9" fmla="*/ 0 h 738"/>
                  <a:gd name="T10" fmla="*/ 0 w 1895"/>
                  <a:gd name="T11" fmla="*/ 0 h 738"/>
                  <a:gd name="T12" fmla="*/ 0 w 1895"/>
                  <a:gd name="T13" fmla="*/ 192 h 738"/>
                  <a:gd name="T14" fmla="*/ 948 w 1895"/>
                  <a:gd name="T15" fmla="*/ 738 h 738"/>
                  <a:gd name="T16" fmla="*/ 1895 w 1895"/>
                  <a:gd name="T17" fmla="*/ 192 h 738"/>
                  <a:gd name="T18" fmla="*/ 1895 w 1895"/>
                  <a:gd name="T19" fmla="*/ 0 h 738"/>
                  <a:gd name="T20" fmla="*/ 1822 w 1895"/>
                  <a:gd name="T21"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8">
                    <a:moveTo>
                      <a:pt x="1822" y="0"/>
                    </a:moveTo>
                    <a:lnTo>
                      <a:pt x="1822" y="150"/>
                    </a:lnTo>
                    <a:lnTo>
                      <a:pt x="944" y="655"/>
                    </a:lnTo>
                    <a:lnTo>
                      <a:pt x="66" y="150"/>
                    </a:lnTo>
                    <a:lnTo>
                      <a:pt x="66" y="0"/>
                    </a:lnTo>
                    <a:lnTo>
                      <a:pt x="0" y="0"/>
                    </a:lnTo>
                    <a:lnTo>
                      <a:pt x="0" y="192"/>
                    </a:lnTo>
                    <a:lnTo>
                      <a:pt x="948" y="738"/>
                    </a:lnTo>
                    <a:lnTo>
                      <a:pt x="1895" y="192"/>
                    </a:lnTo>
                    <a:lnTo>
                      <a:pt x="1895" y="0"/>
                    </a:lnTo>
                    <a:lnTo>
                      <a:pt x="1822"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pic>
        <p:nvPicPr>
          <p:cNvPr id="2" name="图片 1"/>
          <p:cNvPicPr>
            <a:picLocks noChangeAspect="1"/>
          </p:cNvPicPr>
          <p:nvPr/>
        </p:nvPicPr>
        <p:blipFill>
          <a:blip r:embed="rId5"/>
          <a:stretch>
            <a:fillRect/>
          </a:stretch>
        </p:blipFill>
        <p:spPr>
          <a:xfrm>
            <a:off x="85107" y="2778720"/>
            <a:ext cx="6059214" cy="3974072"/>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250" advTm="0">
        <p:randomBar dir="vert"/>
      </p:transition>
    </mc:Choice>
    <mc:Fallback xmlns="">
      <p:transition spd="slow" advTm="0">
        <p:randomBar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500"/>
                                            <p:tgtEl>
                                              <p:spTgt spid="3"/>
                                            </p:tgtEl>
                                          </p:cBhvr>
                                        </p:animEffect>
                                      </p:childTnLst>
                                    </p:cTn>
                                  </p:par>
                                  <p:par>
                                    <p:cTn id="8" presetID="2" presetClass="entr" presetSubtype="1" fill="hold" nodeType="withEffect" p14:presetBounceEnd="75000">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14:bounceEnd="75000">
                                          <p:cBhvr additive="base">
                                            <p:cTn id="10" dur="2000" fill="hold"/>
                                            <p:tgtEl>
                                              <p:spTgt spid="4"/>
                                            </p:tgtEl>
                                            <p:attrNameLst>
                                              <p:attrName>ppt_x</p:attrName>
                                            </p:attrNameLst>
                                          </p:cBhvr>
                                          <p:tavLst>
                                            <p:tav tm="0">
                                              <p:val>
                                                <p:strVal val="#ppt_x"/>
                                              </p:val>
                                            </p:tav>
                                            <p:tav tm="100000">
                                              <p:val>
                                                <p:strVal val="#ppt_x"/>
                                              </p:val>
                                            </p:tav>
                                          </p:tavLst>
                                        </p:anim>
                                        <p:anim calcmode="lin" valueType="num" p14:bounceEnd="75000">
                                          <p:cBhvr additive="base">
                                            <p:cTn id="11" dur="2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500"/>
                                            <p:tgtEl>
                                              <p:spTgt spid="3"/>
                                            </p:tgtEl>
                                          </p:cBhvr>
                                        </p:animEffect>
                                      </p:childTnLst>
                                    </p:cTn>
                                  </p:par>
                                  <p:par>
                                    <p:cTn id="8" presetID="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2000" fill="hold"/>
                                            <p:tgtEl>
                                              <p:spTgt spid="4"/>
                                            </p:tgtEl>
                                            <p:attrNameLst>
                                              <p:attrName>ppt_x</p:attrName>
                                            </p:attrNameLst>
                                          </p:cBhvr>
                                          <p:tavLst>
                                            <p:tav tm="0">
                                              <p:val>
                                                <p:strVal val="#ppt_x"/>
                                              </p:val>
                                            </p:tav>
                                            <p:tav tm="100000">
                                              <p:val>
                                                <p:strVal val="#ppt_x"/>
                                              </p:val>
                                            </p:tav>
                                          </p:tavLst>
                                        </p:anim>
                                        <p:anim calcmode="lin" valueType="num">
                                          <p:cBhvr additive="base">
                                            <p:cTn id="11" dur="2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2965389" y="639833"/>
            <a:ext cx="5219048" cy="270476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38" name="矩形 37"/>
          <p:cNvSpPr/>
          <p:nvPr/>
        </p:nvSpPr>
        <p:spPr>
          <a:xfrm>
            <a:off x="8726401" y="1065755"/>
            <a:ext cx="3227638" cy="646803"/>
          </a:xfrm>
          <a:prstGeom prst="rect">
            <a:avLst/>
          </a:prstGeom>
          <a:solidFill>
            <a:schemeClr val="bg1"/>
          </a:solid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独热编码（</a:t>
            </a:r>
            <a:r>
              <a:rPr lang="en-US" altLang="zh-CN" sz="20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One-Hot</a:t>
            </a:r>
            <a:r>
              <a:rPr lang="zh-CN" altLang="en-US" sz="20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a:t>
            </a:r>
            <a:endParaRPr lang="zh-CN" altLang="en-US" sz="20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54" name="矩形 53"/>
          <p:cNvSpPr/>
          <p:nvPr/>
        </p:nvSpPr>
        <p:spPr>
          <a:xfrm>
            <a:off x="8726401" y="1891049"/>
            <a:ext cx="3206881" cy="1157048"/>
          </a:xfrm>
          <a:prstGeom prst="rect">
            <a:avLst/>
          </a:prstGeom>
        </p:spPr>
        <p:txBody>
          <a:bodyPr wrap="square">
            <a:spAutoFit/>
          </a:bodyPr>
          <a:lstStyle/>
          <a:p>
            <a:pPr>
              <a:lnSpc>
                <a:spcPct val="150000"/>
              </a:lnSpc>
            </a:pPr>
            <a:r>
              <a:rPr lang="zh-CN" altLang="en-US" sz="1200" dirty="0" smtClean="0">
                <a:solidFill>
                  <a:schemeClr val="tx1">
                    <a:lumMod val="75000"/>
                    <a:lumOff val="25000"/>
                  </a:schemeClr>
                </a:solidFill>
                <a:latin typeface="+mn-ea"/>
              </a:rPr>
              <a:t>我们在建模时经常</a:t>
            </a:r>
            <a:r>
              <a:rPr lang="zh-CN" altLang="en-US" sz="1200" dirty="0">
                <a:solidFill>
                  <a:schemeClr val="tx1">
                    <a:lumMod val="75000"/>
                    <a:lumOff val="25000"/>
                  </a:schemeClr>
                </a:solidFill>
                <a:latin typeface="+mn-ea"/>
              </a:rPr>
              <a:t>会遇到分类特征</a:t>
            </a:r>
            <a:r>
              <a:rPr lang="zh-CN" altLang="en-US" sz="1200" dirty="0" smtClean="0">
                <a:solidFill>
                  <a:schemeClr val="tx1">
                    <a:lumMod val="75000"/>
                    <a:lumOff val="25000"/>
                  </a:schemeClr>
                </a:solidFill>
                <a:latin typeface="+mn-ea"/>
              </a:rPr>
              <a:t>，而是离散的通常</a:t>
            </a:r>
            <a:r>
              <a:rPr lang="zh-CN" altLang="en-US" sz="1200" dirty="0">
                <a:solidFill>
                  <a:schemeClr val="tx1">
                    <a:lumMod val="75000"/>
                    <a:lumOff val="25000"/>
                  </a:schemeClr>
                </a:solidFill>
                <a:latin typeface="+mn-ea"/>
              </a:rPr>
              <a:t>我们需要对其进行特征数字化</a:t>
            </a:r>
            <a:r>
              <a:rPr lang="zh-CN" altLang="en-US" sz="1200" dirty="0" smtClean="0">
                <a:solidFill>
                  <a:schemeClr val="tx1">
                    <a:lumMod val="75000"/>
                    <a:lumOff val="25000"/>
                  </a:schemeClr>
                </a:solidFill>
                <a:latin typeface="+mn-ea"/>
              </a:rPr>
              <a:t>。而独热编码就是用来处理这种离散型变量，把分类变量作为二进制向量表示</a:t>
            </a:r>
            <a:endParaRPr lang="zh-CN" altLang="en-US" sz="1200" dirty="0">
              <a:solidFill>
                <a:schemeClr val="tx1">
                  <a:lumMod val="75000"/>
                  <a:lumOff val="25000"/>
                </a:schemeClr>
              </a:solidFill>
              <a:latin typeface="+mn-ea"/>
            </a:endParaRPr>
          </a:p>
        </p:txBody>
      </p:sp>
      <p:grpSp>
        <p:nvGrpSpPr>
          <p:cNvPr id="4" name="组合 3"/>
          <p:cNvGrpSpPr/>
          <p:nvPr/>
        </p:nvGrpSpPr>
        <p:grpSpPr>
          <a:xfrm>
            <a:off x="5260802" y="3907008"/>
            <a:ext cx="6931198" cy="2099259"/>
            <a:chOff x="0" y="4063125"/>
            <a:chExt cx="12192000" cy="2099259"/>
          </a:xfrm>
        </p:grpSpPr>
        <p:sp>
          <p:nvSpPr>
            <p:cNvPr id="51" name="矩形 50"/>
            <p:cNvSpPr/>
            <p:nvPr/>
          </p:nvSpPr>
          <p:spPr>
            <a:xfrm>
              <a:off x="0" y="4063125"/>
              <a:ext cx="12192000" cy="2099259"/>
            </a:xfrm>
            <a:prstGeom prst="rect">
              <a:avLst/>
            </a:prstGeom>
            <a:solidFill>
              <a:srgbClr val="6A6A6A"/>
            </a:solidFill>
            <a:ln>
              <a:noFill/>
            </a:ln>
            <a:effectLst>
              <a:outerShdw blurRad="431800" dist="38100" dir="8100000" sx="102000" sy="102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latin typeface="微软雅黑 Light" panose="020B0502040204020203" pitchFamily="34" charset="-122"/>
                <a:ea typeface="微软雅黑 Light" panose="020B0502040204020203" pitchFamily="34" charset="-122"/>
              </a:endParaRPr>
            </a:p>
          </p:txBody>
        </p:sp>
        <p:sp>
          <p:nvSpPr>
            <p:cNvPr id="57" name="矩形 56"/>
            <p:cNvSpPr/>
            <p:nvPr/>
          </p:nvSpPr>
          <p:spPr>
            <a:xfrm>
              <a:off x="1083330" y="4420106"/>
              <a:ext cx="9952317" cy="1384995"/>
            </a:xfrm>
            <a:prstGeom prst="rect">
              <a:avLst/>
            </a:prstGeom>
          </p:spPr>
          <p:txBody>
            <a:bodyPr wrap="square">
              <a:spAutoFit/>
            </a:bodyPr>
            <a:lstStyle/>
            <a:p>
              <a:pPr>
                <a:lnSpc>
                  <a:spcPct val="150000"/>
                </a:lnSpc>
              </a:pPr>
              <a:r>
                <a:rPr lang="zh-CN" altLang="en-US" sz="1400" dirty="0" smtClean="0">
                  <a:solidFill>
                    <a:schemeClr val="bg1"/>
                  </a:solidFill>
                  <a:latin typeface="微软雅黑 Light" panose="020B0502040204020203" pitchFamily="34" charset="-122"/>
                  <a:ea typeface="微软雅黑 Light" panose="020B0502040204020203" pitchFamily="34" charset="-122"/>
                </a:rPr>
                <a:t>我们在数据处理时，先区分数值型和分类型数据，然后用独热编码处理分类型数据，然后分割数据集，用百分之八十作为训练集，我们通过数据关系图和对业务的理解，筛选了二十三个变量参与建模，建模前我们很好奇数据正负样本不平衡建模会有什么样的效果</a:t>
              </a:r>
              <a:endParaRPr lang="zh-CN" altLang="en-US" sz="1400" dirty="0">
                <a:solidFill>
                  <a:schemeClr val="bg1"/>
                </a:solidFill>
                <a:latin typeface="微软雅黑 Light" panose="020B0502040204020203" pitchFamily="34" charset="-122"/>
                <a:ea typeface="微软雅黑 Light" panose="020B0502040204020203" pitchFamily="34" charset="-122"/>
              </a:endParaRPr>
            </a:p>
          </p:txBody>
        </p:sp>
      </p:grpSp>
      <p:sp>
        <p:nvSpPr>
          <p:cNvPr id="3" name="文本框 2"/>
          <p:cNvSpPr txBox="1"/>
          <p:nvPr/>
        </p:nvSpPr>
        <p:spPr>
          <a:xfrm>
            <a:off x="3691049" y="5451158"/>
            <a:ext cx="1457450" cy="707886"/>
          </a:xfrm>
          <a:prstGeom prst="rect">
            <a:avLst/>
          </a:prstGeom>
          <a:noFill/>
        </p:spPr>
        <p:txBody>
          <a:bodyPr wrap="none" rtlCol="0">
            <a:spAutoFit/>
          </a:bodyPr>
          <a:lstStyle/>
          <a:p>
            <a:r>
              <a:rPr lang="en-US" altLang="zh-CN" sz="4000" dirty="0">
                <a:latin typeface="微软雅黑 Light" panose="020B0502040204020203" pitchFamily="34" charset="-122"/>
                <a:ea typeface="微软雅黑 Light" panose="020B0502040204020203" pitchFamily="34" charset="-122"/>
              </a:rPr>
              <a:t>T</a:t>
            </a:r>
            <a:r>
              <a:rPr lang="en-US" altLang="zh-CN" sz="4000" dirty="0" smtClean="0">
                <a:latin typeface="微软雅黑 Light" panose="020B0502040204020203" pitchFamily="34" charset="-122"/>
                <a:ea typeface="微软雅黑 Light" panose="020B0502040204020203" pitchFamily="34" charset="-122"/>
              </a:rPr>
              <a:t>hree</a:t>
            </a:r>
            <a:endParaRPr lang="zh-CN" altLang="en-US" sz="4000" dirty="0">
              <a:latin typeface="微软雅黑 Light" panose="020B0502040204020203" pitchFamily="34" charset="-122"/>
              <a:ea typeface="微软雅黑 Light" panose="020B0502040204020203" pitchFamily="34" charset="-122"/>
            </a:endParaRPr>
          </a:p>
        </p:txBody>
      </p:sp>
      <p:sp>
        <p:nvSpPr>
          <p:cNvPr id="22" name="矩形 21">
            <a:extLst>
              <a:ext uri="{FF2B5EF4-FFF2-40B4-BE49-F238E27FC236}">
                <a16:creationId xmlns:a16="http://schemas.microsoft.com/office/drawing/2014/main" id="{56F6C159-C238-443D-89BA-74C4AD701A07}"/>
              </a:ext>
            </a:extLst>
          </p:cNvPr>
          <p:cNvSpPr/>
          <p:nvPr/>
        </p:nvSpPr>
        <p:spPr>
          <a:xfrm>
            <a:off x="1007653" y="438829"/>
            <a:ext cx="1415772" cy="461665"/>
          </a:xfrm>
          <a:prstGeom prst="rect">
            <a:avLst/>
          </a:prstGeom>
          <a:noFill/>
        </p:spPr>
        <p:txBody>
          <a:bodyPr wrap="none">
            <a:spAutoFit/>
          </a:bodyPr>
          <a:lstStyle/>
          <a:p>
            <a:pPr latinLnBrk="1"/>
            <a:r>
              <a:rPr lang="zh-CN" altLang="en-US" sz="2400" b="1" dirty="0" smtClean="0">
                <a:latin typeface="微软雅黑" panose="020B0503020204020204" pitchFamily="34" charset="-122"/>
                <a:ea typeface="微软雅黑" panose="020B0503020204020204" pitchFamily="34" charset="-122"/>
              </a:rPr>
              <a:t>数据处理</a:t>
            </a:r>
            <a:endParaRPr lang="zh-CN" altLang="en-US" sz="2400" b="1" dirty="0">
              <a:latin typeface="微软雅黑" panose="020B0503020204020204" pitchFamily="34" charset="-122"/>
              <a:ea typeface="微软雅黑" panose="020B0503020204020204" pitchFamily="34" charset="-122"/>
            </a:endParaRPr>
          </a:p>
        </p:txBody>
      </p:sp>
      <p:sp>
        <p:nvSpPr>
          <p:cNvPr id="23" name="矩形 22">
            <a:extLst>
              <a:ext uri="{FF2B5EF4-FFF2-40B4-BE49-F238E27FC236}">
                <a16:creationId xmlns:a16="http://schemas.microsoft.com/office/drawing/2014/main" id="{E51F0EFA-9A2F-42FC-9737-71A3D2AAE903}"/>
              </a:ext>
            </a:extLst>
          </p:cNvPr>
          <p:cNvSpPr/>
          <p:nvPr/>
        </p:nvSpPr>
        <p:spPr>
          <a:xfrm>
            <a:off x="258794" y="334428"/>
            <a:ext cx="698500" cy="546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lumMod val="75000"/>
                    <a:lumOff val="25000"/>
                  </a:schemeClr>
                </a:solidFill>
                <a:latin typeface="+mj-lt"/>
                <a:ea typeface="方正清刻本悦宋简体" panose="02000000000000000000" pitchFamily="2" charset="-122"/>
              </a:rPr>
              <a:t>3</a:t>
            </a:r>
            <a:endParaRPr lang="zh-CN" altLang="en-US" sz="2400" b="1" dirty="0">
              <a:solidFill>
                <a:schemeClr val="tx1">
                  <a:lumMod val="75000"/>
                  <a:lumOff val="25000"/>
                </a:schemeClr>
              </a:solidFill>
              <a:latin typeface="+mj-lt"/>
              <a:ea typeface="方正清刻本悦宋简体" panose="02000000000000000000" pitchFamily="2" charset="-122"/>
            </a:endParaRPr>
          </a:p>
        </p:txBody>
      </p:sp>
      <p:grpSp>
        <p:nvGrpSpPr>
          <p:cNvPr id="25" name="组合 24">
            <a:extLst>
              <a:ext uri="{FF2B5EF4-FFF2-40B4-BE49-F238E27FC236}">
                <a16:creationId xmlns:a16="http://schemas.microsoft.com/office/drawing/2014/main" id="{017C770E-29C4-40BC-85A4-E2109DF8964F}"/>
              </a:ext>
            </a:extLst>
          </p:cNvPr>
          <p:cNvGrpSpPr/>
          <p:nvPr/>
        </p:nvGrpSpPr>
        <p:grpSpPr>
          <a:xfrm>
            <a:off x="346483" y="280751"/>
            <a:ext cx="523122" cy="653826"/>
            <a:chOff x="2668588" y="1189513"/>
            <a:chExt cx="3238500" cy="4047650"/>
          </a:xfrm>
        </p:grpSpPr>
        <p:grpSp>
          <p:nvGrpSpPr>
            <p:cNvPr id="26" name="组合 25">
              <a:extLst>
                <a:ext uri="{FF2B5EF4-FFF2-40B4-BE49-F238E27FC236}">
                  <a16:creationId xmlns:a16="http://schemas.microsoft.com/office/drawing/2014/main" id="{54A58380-7952-4086-8843-2B41D40E6810}"/>
                </a:ext>
              </a:extLst>
            </p:cNvPr>
            <p:cNvGrpSpPr/>
            <p:nvPr/>
          </p:nvGrpSpPr>
          <p:grpSpPr>
            <a:xfrm>
              <a:off x="2668588" y="1189513"/>
              <a:ext cx="3238500" cy="1309688"/>
              <a:chOff x="4478338" y="1241901"/>
              <a:chExt cx="3238500" cy="1309688"/>
            </a:xfrm>
          </p:grpSpPr>
          <p:sp>
            <p:nvSpPr>
              <p:cNvPr id="31" name="Freeform 5">
                <a:extLst>
                  <a:ext uri="{FF2B5EF4-FFF2-40B4-BE49-F238E27FC236}">
                    <a16:creationId xmlns:a16="http://schemas.microsoft.com/office/drawing/2014/main" id="{936E5383-83A7-4630-BFEE-396D5A1ABD23}"/>
                  </a:ext>
                </a:extLst>
              </p:cNvPr>
              <p:cNvSpPr/>
              <p:nvPr/>
            </p:nvSpPr>
            <p:spPr bwMode="auto">
              <a:xfrm>
                <a:off x="4478338" y="1241901"/>
                <a:ext cx="3238500" cy="1309688"/>
              </a:xfrm>
              <a:custGeom>
                <a:avLst/>
                <a:gdLst>
                  <a:gd name="T0" fmla="*/ 13 w 2040"/>
                  <a:gd name="T1" fmla="*/ 825 h 825"/>
                  <a:gd name="T2" fmla="*/ 13 w 2040"/>
                  <a:gd name="T3" fmla="*/ 603 h 825"/>
                  <a:gd name="T4" fmla="*/ 1020 w 2040"/>
                  <a:gd name="T5" fmla="*/ 22 h 825"/>
                  <a:gd name="T6" fmla="*/ 2026 w 2040"/>
                  <a:gd name="T7" fmla="*/ 603 h 825"/>
                  <a:gd name="T8" fmla="*/ 2026 w 2040"/>
                  <a:gd name="T9" fmla="*/ 825 h 825"/>
                  <a:gd name="T10" fmla="*/ 2040 w 2040"/>
                  <a:gd name="T11" fmla="*/ 825 h 825"/>
                  <a:gd name="T12" fmla="*/ 2040 w 2040"/>
                  <a:gd name="T13" fmla="*/ 591 h 825"/>
                  <a:gd name="T14" fmla="*/ 1020 w 2040"/>
                  <a:gd name="T15" fmla="*/ 0 h 825"/>
                  <a:gd name="T16" fmla="*/ 0 w 2040"/>
                  <a:gd name="T17" fmla="*/ 591 h 825"/>
                  <a:gd name="T18" fmla="*/ 0 w 2040"/>
                  <a:gd name="T19" fmla="*/ 825 h 825"/>
                  <a:gd name="T20" fmla="*/ 13 w 2040"/>
                  <a:gd name="T21" fmla="*/ 825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5">
                    <a:moveTo>
                      <a:pt x="13" y="825"/>
                    </a:moveTo>
                    <a:lnTo>
                      <a:pt x="13" y="603"/>
                    </a:lnTo>
                    <a:lnTo>
                      <a:pt x="1020" y="22"/>
                    </a:lnTo>
                    <a:lnTo>
                      <a:pt x="2026" y="603"/>
                    </a:lnTo>
                    <a:lnTo>
                      <a:pt x="2026" y="825"/>
                    </a:lnTo>
                    <a:lnTo>
                      <a:pt x="2040" y="825"/>
                    </a:lnTo>
                    <a:lnTo>
                      <a:pt x="2040" y="591"/>
                    </a:lnTo>
                    <a:lnTo>
                      <a:pt x="1020" y="0"/>
                    </a:lnTo>
                    <a:lnTo>
                      <a:pt x="0" y="591"/>
                    </a:lnTo>
                    <a:lnTo>
                      <a:pt x="0" y="825"/>
                    </a:lnTo>
                    <a:lnTo>
                      <a:pt x="13" y="82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2" name="Freeform 9">
                <a:extLst>
                  <a:ext uri="{FF2B5EF4-FFF2-40B4-BE49-F238E27FC236}">
                    <a16:creationId xmlns:a16="http://schemas.microsoft.com/office/drawing/2014/main" id="{7B9DFDAC-45D3-429D-B8EF-45B00A7D9C65}"/>
                  </a:ext>
                </a:extLst>
              </p:cNvPr>
              <p:cNvSpPr/>
              <p:nvPr/>
            </p:nvSpPr>
            <p:spPr bwMode="auto">
              <a:xfrm>
                <a:off x="4592638" y="1386364"/>
                <a:ext cx="3008313" cy="1165225"/>
              </a:xfrm>
              <a:custGeom>
                <a:avLst/>
                <a:gdLst>
                  <a:gd name="T0" fmla="*/ 66 w 1895"/>
                  <a:gd name="T1" fmla="*/ 734 h 734"/>
                  <a:gd name="T2" fmla="*/ 66 w 1895"/>
                  <a:gd name="T3" fmla="*/ 587 h 734"/>
                  <a:gd name="T4" fmla="*/ 944 w 1895"/>
                  <a:gd name="T5" fmla="*/ 81 h 734"/>
                  <a:gd name="T6" fmla="*/ 1822 w 1895"/>
                  <a:gd name="T7" fmla="*/ 587 h 734"/>
                  <a:gd name="T8" fmla="*/ 1822 w 1895"/>
                  <a:gd name="T9" fmla="*/ 734 h 734"/>
                  <a:gd name="T10" fmla="*/ 1895 w 1895"/>
                  <a:gd name="T11" fmla="*/ 734 h 734"/>
                  <a:gd name="T12" fmla="*/ 1895 w 1895"/>
                  <a:gd name="T13" fmla="*/ 546 h 734"/>
                  <a:gd name="T14" fmla="*/ 948 w 1895"/>
                  <a:gd name="T15" fmla="*/ 0 h 734"/>
                  <a:gd name="T16" fmla="*/ 0 w 1895"/>
                  <a:gd name="T17" fmla="*/ 546 h 734"/>
                  <a:gd name="T18" fmla="*/ 0 w 1895"/>
                  <a:gd name="T19" fmla="*/ 734 h 734"/>
                  <a:gd name="T20" fmla="*/ 66 w 1895"/>
                  <a:gd name="T21"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4">
                    <a:moveTo>
                      <a:pt x="66" y="734"/>
                    </a:moveTo>
                    <a:lnTo>
                      <a:pt x="66" y="587"/>
                    </a:lnTo>
                    <a:lnTo>
                      <a:pt x="944" y="81"/>
                    </a:lnTo>
                    <a:lnTo>
                      <a:pt x="1822" y="587"/>
                    </a:lnTo>
                    <a:lnTo>
                      <a:pt x="1822" y="734"/>
                    </a:lnTo>
                    <a:lnTo>
                      <a:pt x="1895" y="734"/>
                    </a:lnTo>
                    <a:lnTo>
                      <a:pt x="1895" y="546"/>
                    </a:lnTo>
                    <a:lnTo>
                      <a:pt x="948" y="0"/>
                    </a:lnTo>
                    <a:lnTo>
                      <a:pt x="0" y="546"/>
                    </a:lnTo>
                    <a:lnTo>
                      <a:pt x="0" y="734"/>
                    </a:lnTo>
                    <a:lnTo>
                      <a:pt x="66" y="73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nvGrpSpPr>
            <p:cNvPr id="27" name="组合 26">
              <a:extLst>
                <a:ext uri="{FF2B5EF4-FFF2-40B4-BE49-F238E27FC236}">
                  <a16:creationId xmlns:a16="http://schemas.microsoft.com/office/drawing/2014/main" id="{7DD6DD56-02AA-478A-BC46-46F79D1E3C8B}"/>
                </a:ext>
              </a:extLst>
            </p:cNvPr>
            <p:cNvGrpSpPr/>
            <p:nvPr/>
          </p:nvGrpSpPr>
          <p:grpSpPr>
            <a:xfrm>
              <a:off x="2668588" y="3924300"/>
              <a:ext cx="3238500" cy="1312863"/>
              <a:chOff x="4478338" y="3976688"/>
              <a:chExt cx="3238500" cy="1312863"/>
            </a:xfrm>
          </p:grpSpPr>
          <p:sp>
            <p:nvSpPr>
              <p:cNvPr id="28" name="Freeform 6">
                <a:extLst>
                  <a:ext uri="{FF2B5EF4-FFF2-40B4-BE49-F238E27FC236}">
                    <a16:creationId xmlns:a16="http://schemas.microsoft.com/office/drawing/2014/main" id="{7FD61414-AB1E-45F6-AC0F-ADE0CE1498D3}"/>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 name="T20" fmla="*/ 1020 w 2040"/>
                  <a:gd name="T21" fmla="*/ 80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lnTo>
                      <a:pt x="1020" y="80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29" name="Freeform 7">
                <a:extLst>
                  <a:ext uri="{FF2B5EF4-FFF2-40B4-BE49-F238E27FC236}">
                    <a16:creationId xmlns:a16="http://schemas.microsoft.com/office/drawing/2014/main" id="{54A8516A-BCE8-4913-A240-34CF7CD52391}"/>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8">
                <a:extLst>
                  <a:ext uri="{FF2B5EF4-FFF2-40B4-BE49-F238E27FC236}">
                    <a16:creationId xmlns:a16="http://schemas.microsoft.com/office/drawing/2014/main" id="{1E8A81A0-6A9B-469C-A318-E5723BEF6BDD}"/>
                  </a:ext>
                </a:extLst>
              </p:cNvPr>
              <p:cNvSpPr/>
              <p:nvPr/>
            </p:nvSpPr>
            <p:spPr bwMode="auto">
              <a:xfrm>
                <a:off x="4592638" y="3976688"/>
                <a:ext cx="3008313" cy="1171575"/>
              </a:xfrm>
              <a:custGeom>
                <a:avLst/>
                <a:gdLst>
                  <a:gd name="T0" fmla="*/ 1822 w 1895"/>
                  <a:gd name="T1" fmla="*/ 0 h 738"/>
                  <a:gd name="T2" fmla="*/ 1822 w 1895"/>
                  <a:gd name="T3" fmla="*/ 150 h 738"/>
                  <a:gd name="T4" fmla="*/ 944 w 1895"/>
                  <a:gd name="T5" fmla="*/ 655 h 738"/>
                  <a:gd name="T6" fmla="*/ 66 w 1895"/>
                  <a:gd name="T7" fmla="*/ 150 h 738"/>
                  <a:gd name="T8" fmla="*/ 66 w 1895"/>
                  <a:gd name="T9" fmla="*/ 0 h 738"/>
                  <a:gd name="T10" fmla="*/ 0 w 1895"/>
                  <a:gd name="T11" fmla="*/ 0 h 738"/>
                  <a:gd name="T12" fmla="*/ 0 w 1895"/>
                  <a:gd name="T13" fmla="*/ 192 h 738"/>
                  <a:gd name="T14" fmla="*/ 948 w 1895"/>
                  <a:gd name="T15" fmla="*/ 738 h 738"/>
                  <a:gd name="T16" fmla="*/ 1895 w 1895"/>
                  <a:gd name="T17" fmla="*/ 192 h 738"/>
                  <a:gd name="T18" fmla="*/ 1895 w 1895"/>
                  <a:gd name="T19" fmla="*/ 0 h 738"/>
                  <a:gd name="T20" fmla="*/ 1822 w 1895"/>
                  <a:gd name="T21"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8">
                    <a:moveTo>
                      <a:pt x="1822" y="0"/>
                    </a:moveTo>
                    <a:lnTo>
                      <a:pt x="1822" y="150"/>
                    </a:lnTo>
                    <a:lnTo>
                      <a:pt x="944" y="655"/>
                    </a:lnTo>
                    <a:lnTo>
                      <a:pt x="66" y="150"/>
                    </a:lnTo>
                    <a:lnTo>
                      <a:pt x="66" y="0"/>
                    </a:lnTo>
                    <a:lnTo>
                      <a:pt x="0" y="0"/>
                    </a:lnTo>
                    <a:lnTo>
                      <a:pt x="0" y="192"/>
                    </a:lnTo>
                    <a:lnTo>
                      <a:pt x="948" y="738"/>
                    </a:lnTo>
                    <a:lnTo>
                      <a:pt x="1895" y="192"/>
                    </a:lnTo>
                    <a:lnTo>
                      <a:pt x="1895" y="0"/>
                    </a:lnTo>
                    <a:lnTo>
                      <a:pt x="1822"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pic>
        <p:nvPicPr>
          <p:cNvPr id="5" name="图片 4"/>
          <p:cNvPicPr>
            <a:picLocks noChangeAspect="1"/>
          </p:cNvPicPr>
          <p:nvPr/>
        </p:nvPicPr>
        <p:blipFill>
          <a:blip r:embed="rId5"/>
          <a:stretch>
            <a:fillRect/>
          </a:stretch>
        </p:blipFill>
        <p:spPr>
          <a:xfrm>
            <a:off x="97703" y="1765721"/>
            <a:ext cx="5735372" cy="3678133"/>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250" advTm="0">
        <p:randomBar dir="vert"/>
      </p:transition>
    </mc:Choice>
    <mc:Fallback xmlns="">
      <p:transition spd="slow"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p:cTn id="14" dur="500" fill="hold"/>
                                        <p:tgtEl>
                                          <p:spTgt spid="38"/>
                                        </p:tgtEl>
                                        <p:attrNameLst>
                                          <p:attrName>ppt_w</p:attrName>
                                        </p:attrNameLst>
                                      </p:cBhvr>
                                      <p:tavLst>
                                        <p:tav tm="0">
                                          <p:val>
                                            <p:fltVal val="0"/>
                                          </p:val>
                                        </p:tav>
                                        <p:tav tm="100000">
                                          <p:val>
                                            <p:strVal val="#ppt_w"/>
                                          </p:val>
                                        </p:tav>
                                      </p:tavLst>
                                    </p:anim>
                                    <p:anim calcmode="lin" valueType="num">
                                      <p:cBhvr>
                                        <p:cTn id="15" dur="500" fill="hold"/>
                                        <p:tgtEl>
                                          <p:spTgt spid="38"/>
                                        </p:tgtEl>
                                        <p:attrNameLst>
                                          <p:attrName>ppt_h</p:attrName>
                                        </p:attrNameLst>
                                      </p:cBhvr>
                                      <p:tavLst>
                                        <p:tav tm="0">
                                          <p:val>
                                            <p:fltVal val="0"/>
                                          </p:val>
                                        </p:tav>
                                        <p:tav tm="100000">
                                          <p:val>
                                            <p:strVal val="#ppt_h"/>
                                          </p:val>
                                        </p:tav>
                                      </p:tavLst>
                                    </p:anim>
                                    <p:animEffect transition="in" filter="fade">
                                      <p:cBhvr>
                                        <p:cTn id="16" dur="500"/>
                                        <p:tgtEl>
                                          <p:spTgt spid="38"/>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randombar(horizontal)">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54"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40321"/>
            <a:ext cx="12192000" cy="35492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087970" y="2589481"/>
            <a:ext cx="3253006" cy="754743"/>
          </a:xfrm>
          <a:prstGeom prst="rect">
            <a:avLst/>
          </a:prstGeom>
          <a:solidFill>
            <a:srgbClr val="6A6A6A"/>
          </a:solidFill>
          <a:ln>
            <a:noFill/>
          </a:ln>
          <a:effectLst>
            <a:outerShdw blurRad="254000" dist="63500" dir="5700000" sx="104000" sy="104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Light" panose="020B0502040204020203" pitchFamily="34" charset="-122"/>
                <a:ea typeface="微软雅黑 Light" panose="020B0502040204020203" pitchFamily="34" charset="-122"/>
              </a:rPr>
              <a:t>建模代码</a:t>
            </a:r>
            <a:endParaRPr lang="zh-CN" altLang="en-US" sz="2400" b="1" dirty="0">
              <a:solidFill>
                <a:schemeClr val="bg1"/>
              </a:solidFill>
              <a:latin typeface="微软雅黑 Light" panose="020B0502040204020203" pitchFamily="34" charset="-122"/>
              <a:ea typeface="微软雅黑 Light" panose="020B0502040204020203" pitchFamily="34" charset="-122"/>
            </a:endParaRPr>
          </a:p>
        </p:txBody>
      </p:sp>
      <p:sp>
        <p:nvSpPr>
          <p:cNvPr id="7" name="矩形 6"/>
          <p:cNvSpPr/>
          <p:nvPr/>
        </p:nvSpPr>
        <p:spPr>
          <a:xfrm>
            <a:off x="6165634" y="1409296"/>
            <a:ext cx="2110036" cy="646803"/>
          </a:xfrm>
          <a:prstGeom prst="rect">
            <a:avLst/>
          </a:prstGeom>
          <a:no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一</a:t>
            </a:r>
            <a:r>
              <a:rPr lang="en-US" altLang="zh-CN"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a:t>
            </a:r>
            <a:r>
              <a:rPr lang="zh-CN" altLang="en-US"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准确率太高</a:t>
            </a:r>
            <a:endParaRPr lang="zh-CN" altLang="en-US"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0" name="矩形 9"/>
          <p:cNvSpPr/>
          <p:nvPr/>
        </p:nvSpPr>
        <p:spPr>
          <a:xfrm>
            <a:off x="9191196" y="1409296"/>
            <a:ext cx="2085278" cy="646803"/>
          </a:xfrm>
          <a:prstGeom prst="rect">
            <a:avLst/>
          </a:prstGeom>
          <a:no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二</a:t>
            </a:r>
            <a:r>
              <a:rPr lang="en-US" altLang="zh-CN" sz="20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a:t>
            </a:r>
            <a:r>
              <a:rPr lang="zh-CN" altLang="en-US" sz="20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数据不平衡</a:t>
            </a:r>
            <a:endParaRPr lang="zh-CN" altLang="en-US" sz="20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矩形 14"/>
          <p:cNvSpPr/>
          <p:nvPr/>
        </p:nvSpPr>
        <p:spPr>
          <a:xfrm>
            <a:off x="6142028" y="2260007"/>
            <a:ext cx="2243689" cy="1077796"/>
          </a:xfrm>
          <a:prstGeom prst="rect">
            <a:avLst/>
          </a:prstGeom>
        </p:spPr>
        <p:txBody>
          <a:bodyPr wrap="square">
            <a:spAutoFit/>
          </a:bodyPr>
          <a:lstStyle/>
          <a:p>
            <a:pPr>
              <a:lnSpc>
                <a:spcPct val="150000"/>
              </a:lnSpc>
            </a:pPr>
            <a:r>
              <a:rPr lang="zh-CN" altLang="en-US" sz="1100" dirty="0" smtClean="0">
                <a:solidFill>
                  <a:srgbClr val="404040"/>
                </a:solidFill>
                <a:latin typeface="微软雅黑 Light" panose="020B0502040204020203" pitchFamily="34" charset="-122"/>
                <a:ea typeface="微软雅黑 Light" panose="020B0502040204020203" pitchFamily="34" charset="-122"/>
              </a:rPr>
              <a:t>可以看出来，随机森林和逻辑回归的准确率都非常的高，高得不自信，所以我们认为是数据不平衡的影响</a:t>
            </a:r>
            <a:endParaRPr lang="zh-CN" altLang="en-US" sz="1100" dirty="0">
              <a:solidFill>
                <a:srgbClr val="404040"/>
              </a:solidFill>
              <a:latin typeface="微软雅黑 Light" panose="020B0502040204020203" pitchFamily="34" charset="-122"/>
              <a:ea typeface="微软雅黑 Light" panose="020B0502040204020203" pitchFamily="34" charset="-122"/>
            </a:endParaRPr>
          </a:p>
        </p:txBody>
      </p:sp>
      <p:sp>
        <p:nvSpPr>
          <p:cNvPr id="21" name="矩形 20"/>
          <p:cNvSpPr/>
          <p:nvPr/>
        </p:nvSpPr>
        <p:spPr>
          <a:xfrm>
            <a:off x="9154971" y="2260007"/>
            <a:ext cx="2328033" cy="1107996"/>
          </a:xfrm>
          <a:prstGeom prst="rect">
            <a:avLst/>
          </a:prstGeom>
        </p:spPr>
        <p:txBody>
          <a:bodyPr wrap="square">
            <a:spAutoFit/>
          </a:bodyPr>
          <a:lstStyle/>
          <a:p>
            <a:pPr>
              <a:lnSpc>
                <a:spcPct val="150000"/>
              </a:lnSpc>
            </a:pPr>
            <a:r>
              <a:rPr lang="zh-CN" altLang="en-US" sz="1100" dirty="0" smtClean="0">
                <a:solidFill>
                  <a:srgbClr val="404040"/>
                </a:solidFill>
                <a:latin typeface="微软雅黑 Light" panose="020B0502040204020203" pitchFamily="34" charset="-122"/>
                <a:ea typeface="微软雅黑 Light" panose="020B0502040204020203" pitchFamily="34" charset="-122"/>
              </a:rPr>
              <a:t>数据不平衡很困扰我们，我们在借鉴各方面资料的时候，发现</a:t>
            </a:r>
            <a:r>
              <a:rPr lang="en-US" altLang="zh-CN" sz="1100" dirty="0" smtClean="0">
                <a:solidFill>
                  <a:srgbClr val="404040"/>
                </a:solidFill>
                <a:latin typeface="微软雅黑 Light" panose="020B0502040204020203" pitchFamily="34" charset="-122"/>
                <a:ea typeface="微软雅黑 Light" panose="020B0502040204020203" pitchFamily="34" charset="-122"/>
              </a:rPr>
              <a:t>imbalanced-learn</a:t>
            </a:r>
            <a:r>
              <a:rPr lang="zh-CN" altLang="en-US" sz="1100" dirty="0" smtClean="0">
                <a:solidFill>
                  <a:srgbClr val="404040"/>
                </a:solidFill>
                <a:latin typeface="微软雅黑 Light" panose="020B0502040204020203" pitchFamily="34" charset="-122"/>
                <a:ea typeface="微软雅黑 Light" panose="020B0502040204020203" pitchFamily="34" charset="-122"/>
              </a:rPr>
              <a:t>中</a:t>
            </a:r>
            <a:r>
              <a:rPr lang="en-US" altLang="zh-CN" sz="1100" dirty="0" smtClean="0">
                <a:solidFill>
                  <a:srgbClr val="404040"/>
                </a:solidFill>
                <a:latin typeface="微软雅黑 Light" panose="020B0502040204020203" pitchFamily="34" charset="-122"/>
                <a:ea typeface="微软雅黑 Light" panose="020B0502040204020203" pitchFamily="34" charset="-122"/>
              </a:rPr>
              <a:t>SMOTE</a:t>
            </a:r>
            <a:r>
              <a:rPr lang="zh-CN" altLang="en-US" sz="1100" dirty="0" smtClean="0">
                <a:solidFill>
                  <a:srgbClr val="404040"/>
                </a:solidFill>
                <a:latin typeface="微软雅黑 Light" panose="020B0502040204020203" pitchFamily="34" charset="-122"/>
                <a:ea typeface="微软雅黑 Light" panose="020B0502040204020203" pitchFamily="34" charset="-122"/>
              </a:rPr>
              <a:t>可以用过采样的方法处理不平衡数据</a:t>
            </a:r>
            <a:endParaRPr lang="zh-CN" altLang="en-US" sz="1100" dirty="0">
              <a:solidFill>
                <a:srgbClr val="404040"/>
              </a:solidFill>
              <a:latin typeface="微软雅黑 Light" panose="020B0502040204020203" pitchFamily="34" charset="-122"/>
              <a:ea typeface="微软雅黑 Light" panose="020B0502040204020203" pitchFamily="34" charset="-122"/>
            </a:endParaRPr>
          </a:p>
        </p:txBody>
      </p:sp>
      <p:sp>
        <p:nvSpPr>
          <p:cNvPr id="5" name="矩形 4"/>
          <p:cNvSpPr/>
          <p:nvPr/>
        </p:nvSpPr>
        <p:spPr>
          <a:xfrm>
            <a:off x="1902003" y="3529526"/>
            <a:ext cx="3624940" cy="1384995"/>
          </a:xfrm>
          <a:prstGeom prst="rect">
            <a:avLst/>
          </a:prstGeom>
        </p:spPr>
        <p:txBody>
          <a:bodyPr wrap="square">
            <a:spAutoFit/>
          </a:bodyPr>
          <a:lstStyle/>
          <a:p>
            <a:pPr algn="ctr">
              <a:lnSpc>
                <a:spcPct val="150000"/>
              </a:lnSpc>
            </a:pPr>
            <a:r>
              <a:rPr lang="zh-CN" altLang="en-US" sz="1400" dirty="0">
                <a:solidFill>
                  <a:schemeClr val="bg1"/>
                </a:solidFill>
                <a:latin typeface="微软雅黑 Light" panose="020B0502040204020203" pitchFamily="34" charset="-122"/>
                <a:ea typeface="微软雅黑 Light" panose="020B0502040204020203"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3" name="矩形 12"/>
          <p:cNvSpPr/>
          <p:nvPr/>
        </p:nvSpPr>
        <p:spPr>
          <a:xfrm>
            <a:off x="6828747" y="4040358"/>
            <a:ext cx="736599" cy="646803"/>
          </a:xfrm>
          <a:prstGeom prst="rect">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latin typeface="微软雅黑 Light" panose="020B0502040204020203" pitchFamily="34" charset="-122"/>
                <a:ea typeface="微软雅黑 Light" panose="020B0502040204020203" pitchFamily="34" charset="-122"/>
              </a:rPr>
              <a:t>C</a:t>
            </a:r>
            <a:endParaRPr lang="zh-CN" altLang="en-US" sz="2800" b="1" dirty="0">
              <a:solidFill>
                <a:schemeClr val="bg1"/>
              </a:solidFill>
              <a:latin typeface="微软雅黑 Light" panose="020B0502040204020203" pitchFamily="34" charset="-122"/>
              <a:ea typeface="微软雅黑 Light" panose="020B0502040204020203" pitchFamily="34" charset="-122"/>
            </a:endParaRPr>
          </a:p>
        </p:txBody>
      </p:sp>
      <p:sp>
        <p:nvSpPr>
          <p:cNvPr id="19" name="矩形 18"/>
          <p:cNvSpPr/>
          <p:nvPr/>
        </p:nvSpPr>
        <p:spPr>
          <a:xfrm>
            <a:off x="9588501" y="4040358"/>
            <a:ext cx="736599" cy="646803"/>
          </a:xfrm>
          <a:prstGeom prst="rect">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latin typeface="微软雅黑 Light" panose="020B0502040204020203" pitchFamily="34" charset="-122"/>
                <a:ea typeface="微软雅黑 Light" panose="020B0502040204020203" pitchFamily="34" charset="-122"/>
              </a:rPr>
              <a:t>D</a:t>
            </a:r>
            <a:endParaRPr lang="zh-CN" altLang="en-US" sz="2800" b="1" dirty="0">
              <a:solidFill>
                <a:schemeClr val="bg1"/>
              </a:solidFill>
              <a:latin typeface="微软雅黑 Light" panose="020B0502040204020203" pitchFamily="34" charset="-122"/>
              <a:ea typeface="微软雅黑 Light" panose="020B0502040204020203" pitchFamily="34" charset="-122"/>
            </a:endParaRPr>
          </a:p>
        </p:txBody>
      </p:sp>
      <p:sp>
        <p:nvSpPr>
          <p:cNvPr id="22" name="矩形 21"/>
          <p:cNvSpPr/>
          <p:nvPr/>
        </p:nvSpPr>
        <p:spPr>
          <a:xfrm>
            <a:off x="8901782" y="4811230"/>
            <a:ext cx="2110036" cy="784830"/>
          </a:xfrm>
          <a:prstGeom prst="rect">
            <a:avLst/>
          </a:prstGeom>
        </p:spPr>
        <p:txBody>
          <a:bodyPr wrap="square">
            <a:spAutoFit/>
          </a:bodyPr>
          <a:lstStyle/>
          <a:p>
            <a:pPr algn="ctr">
              <a:lnSpc>
                <a:spcPct val="150000"/>
              </a:lnSpc>
            </a:pPr>
            <a:r>
              <a:rPr lang="zh-CN" altLang="en-US" sz="1000" dirty="0">
                <a:solidFill>
                  <a:schemeClr val="bg1"/>
                </a:solidFill>
                <a:latin typeface="微软雅黑 Light" panose="020B0502040204020203" pitchFamily="34" charset="-122"/>
                <a:ea typeface="微软雅黑 Light" panose="020B0502040204020203" pitchFamily="34" charset="-122"/>
              </a:rPr>
              <a:t>您的内容打在这里，或者通过复制您的文本后，在此框中选择粘贴，并选择只保留文字</a:t>
            </a:r>
          </a:p>
        </p:txBody>
      </p:sp>
      <p:sp>
        <p:nvSpPr>
          <p:cNvPr id="23" name="矩形 22"/>
          <p:cNvSpPr/>
          <p:nvPr/>
        </p:nvSpPr>
        <p:spPr>
          <a:xfrm>
            <a:off x="6142028" y="4811230"/>
            <a:ext cx="2110036" cy="784830"/>
          </a:xfrm>
          <a:prstGeom prst="rect">
            <a:avLst/>
          </a:prstGeom>
        </p:spPr>
        <p:txBody>
          <a:bodyPr wrap="square">
            <a:spAutoFit/>
          </a:bodyPr>
          <a:lstStyle/>
          <a:p>
            <a:pPr algn="ctr">
              <a:lnSpc>
                <a:spcPct val="150000"/>
              </a:lnSpc>
            </a:pPr>
            <a:r>
              <a:rPr lang="zh-CN" altLang="en-US" sz="1000" dirty="0">
                <a:solidFill>
                  <a:schemeClr val="bg1"/>
                </a:solidFill>
                <a:latin typeface="微软雅黑 Light" panose="020B0502040204020203" pitchFamily="34" charset="-122"/>
                <a:ea typeface="微软雅黑 Light" panose="020B0502040204020203" pitchFamily="34" charset="-122"/>
              </a:rPr>
              <a:t>您的内容打在这里，或者通过复制您的文本后，在此框中选择粘贴，并选择只保留文字</a:t>
            </a:r>
          </a:p>
        </p:txBody>
      </p:sp>
      <p:sp>
        <p:nvSpPr>
          <p:cNvPr id="24" name="矩形 23">
            <a:extLst>
              <a:ext uri="{FF2B5EF4-FFF2-40B4-BE49-F238E27FC236}">
                <a16:creationId xmlns:a16="http://schemas.microsoft.com/office/drawing/2014/main" id="{3C5C9E01-271B-44E2-8F2C-8E5CA9F6B36C}"/>
              </a:ext>
            </a:extLst>
          </p:cNvPr>
          <p:cNvSpPr/>
          <p:nvPr/>
        </p:nvSpPr>
        <p:spPr>
          <a:xfrm>
            <a:off x="957294" y="398197"/>
            <a:ext cx="3482043" cy="461665"/>
          </a:xfrm>
          <a:prstGeom prst="rect">
            <a:avLst/>
          </a:prstGeom>
          <a:noFill/>
        </p:spPr>
        <p:txBody>
          <a:bodyPr wrap="none">
            <a:spAutoFit/>
          </a:bodyPr>
          <a:lstStyle/>
          <a:p>
            <a:pPr algn="ct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建模</a:t>
            </a:r>
            <a:r>
              <a:rPr lang="en-US" altLang="zh-CN"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a:t>
            </a: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随机森林</a:t>
            </a:r>
            <a:r>
              <a:rPr lang="en-US" altLang="zh-CN"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a:t>
            </a: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逻辑回归</a:t>
            </a:r>
            <a:endPar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5" name="矩形 24">
            <a:extLst>
              <a:ext uri="{FF2B5EF4-FFF2-40B4-BE49-F238E27FC236}">
                <a16:creationId xmlns:a16="http://schemas.microsoft.com/office/drawing/2014/main" id="{078A31CF-A1FE-4017-BBE5-0FAE2F178080}"/>
              </a:ext>
            </a:extLst>
          </p:cNvPr>
          <p:cNvSpPr/>
          <p:nvPr/>
        </p:nvSpPr>
        <p:spPr>
          <a:xfrm>
            <a:off x="258794" y="334428"/>
            <a:ext cx="698500" cy="546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lumMod val="75000"/>
                    <a:lumOff val="25000"/>
                  </a:schemeClr>
                </a:solidFill>
                <a:latin typeface="+mj-lt"/>
                <a:ea typeface="方正清刻本悦宋简体" panose="02000000000000000000" pitchFamily="2" charset="-122"/>
              </a:rPr>
              <a:t>3</a:t>
            </a:r>
            <a:endParaRPr lang="zh-CN" altLang="en-US" sz="2400" b="1" dirty="0">
              <a:solidFill>
                <a:schemeClr val="tx1">
                  <a:lumMod val="75000"/>
                  <a:lumOff val="25000"/>
                </a:schemeClr>
              </a:solidFill>
              <a:latin typeface="+mj-lt"/>
              <a:ea typeface="方正清刻本悦宋简体" panose="02000000000000000000" pitchFamily="2" charset="-122"/>
            </a:endParaRPr>
          </a:p>
        </p:txBody>
      </p:sp>
      <p:grpSp>
        <p:nvGrpSpPr>
          <p:cNvPr id="33" name="组合 32">
            <a:extLst>
              <a:ext uri="{FF2B5EF4-FFF2-40B4-BE49-F238E27FC236}">
                <a16:creationId xmlns:a16="http://schemas.microsoft.com/office/drawing/2014/main" id="{3F896AF0-193D-44D4-B021-C3A128C56781}"/>
              </a:ext>
            </a:extLst>
          </p:cNvPr>
          <p:cNvGrpSpPr/>
          <p:nvPr/>
        </p:nvGrpSpPr>
        <p:grpSpPr>
          <a:xfrm>
            <a:off x="346483" y="280751"/>
            <a:ext cx="523122" cy="653826"/>
            <a:chOff x="2668588" y="1189513"/>
            <a:chExt cx="3238500" cy="4047650"/>
          </a:xfrm>
        </p:grpSpPr>
        <p:grpSp>
          <p:nvGrpSpPr>
            <p:cNvPr id="34" name="组合 33">
              <a:extLst>
                <a:ext uri="{FF2B5EF4-FFF2-40B4-BE49-F238E27FC236}">
                  <a16:creationId xmlns:a16="http://schemas.microsoft.com/office/drawing/2014/main" id="{9057B277-0470-476F-9146-5B9D6B4FD7E0}"/>
                </a:ext>
              </a:extLst>
            </p:cNvPr>
            <p:cNvGrpSpPr/>
            <p:nvPr/>
          </p:nvGrpSpPr>
          <p:grpSpPr>
            <a:xfrm>
              <a:off x="2668588" y="1189513"/>
              <a:ext cx="3238500" cy="1309688"/>
              <a:chOff x="4478338" y="1241901"/>
              <a:chExt cx="3238500" cy="1309688"/>
            </a:xfrm>
          </p:grpSpPr>
          <p:sp>
            <p:nvSpPr>
              <p:cNvPr id="39" name="Freeform 5">
                <a:extLst>
                  <a:ext uri="{FF2B5EF4-FFF2-40B4-BE49-F238E27FC236}">
                    <a16:creationId xmlns:a16="http://schemas.microsoft.com/office/drawing/2014/main" id="{A8966805-8DF1-468A-BFE7-FD1BE93C8238}"/>
                  </a:ext>
                </a:extLst>
              </p:cNvPr>
              <p:cNvSpPr/>
              <p:nvPr/>
            </p:nvSpPr>
            <p:spPr bwMode="auto">
              <a:xfrm>
                <a:off x="4478338" y="1241901"/>
                <a:ext cx="3238500" cy="1309688"/>
              </a:xfrm>
              <a:custGeom>
                <a:avLst/>
                <a:gdLst>
                  <a:gd name="T0" fmla="*/ 13 w 2040"/>
                  <a:gd name="T1" fmla="*/ 825 h 825"/>
                  <a:gd name="T2" fmla="*/ 13 w 2040"/>
                  <a:gd name="T3" fmla="*/ 603 h 825"/>
                  <a:gd name="T4" fmla="*/ 1020 w 2040"/>
                  <a:gd name="T5" fmla="*/ 22 h 825"/>
                  <a:gd name="T6" fmla="*/ 2026 w 2040"/>
                  <a:gd name="T7" fmla="*/ 603 h 825"/>
                  <a:gd name="T8" fmla="*/ 2026 w 2040"/>
                  <a:gd name="T9" fmla="*/ 825 h 825"/>
                  <a:gd name="T10" fmla="*/ 2040 w 2040"/>
                  <a:gd name="T11" fmla="*/ 825 h 825"/>
                  <a:gd name="T12" fmla="*/ 2040 w 2040"/>
                  <a:gd name="T13" fmla="*/ 591 h 825"/>
                  <a:gd name="T14" fmla="*/ 1020 w 2040"/>
                  <a:gd name="T15" fmla="*/ 0 h 825"/>
                  <a:gd name="T16" fmla="*/ 0 w 2040"/>
                  <a:gd name="T17" fmla="*/ 591 h 825"/>
                  <a:gd name="T18" fmla="*/ 0 w 2040"/>
                  <a:gd name="T19" fmla="*/ 825 h 825"/>
                  <a:gd name="T20" fmla="*/ 13 w 2040"/>
                  <a:gd name="T21" fmla="*/ 825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5">
                    <a:moveTo>
                      <a:pt x="13" y="825"/>
                    </a:moveTo>
                    <a:lnTo>
                      <a:pt x="13" y="603"/>
                    </a:lnTo>
                    <a:lnTo>
                      <a:pt x="1020" y="22"/>
                    </a:lnTo>
                    <a:lnTo>
                      <a:pt x="2026" y="603"/>
                    </a:lnTo>
                    <a:lnTo>
                      <a:pt x="2026" y="825"/>
                    </a:lnTo>
                    <a:lnTo>
                      <a:pt x="2040" y="825"/>
                    </a:lnTo>
                    <a:lnTo>
                      <a:pt x="2040" y="591"/>
                    </a:lnTo>
                    <a:lnTo>
                      <a:pt x="1020" y="0"/>
                    </a:lnTo>
                    <a:lnTo>
                      <a:pt x="0" y="591"/>
                    </a:lnTo>
                    <a:lnTo>
                      <a:pt x="0" y="825"/>
                    </a:lnTo>
                    <a:lnTo>
                      <a:pt x="13" y="82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40" name="Freeform 9">
                <a:extLst>
                  <a:ext uri="{FF2B5EF4-FFF2-40B4-BE49-F238E27FC236}">
                    <a16:creationId xmlns:a16="http://schemas.microsoft.com/office/drawing/2014/main" id="{A5BBBDCC-97A3-48FE-8631-57188EEDD188}"/>
                  </a:ext>
                </a:extLst>
              </p:cNvPr>
              <p:cNvSpPr/>
              <p:nvPr/>
            </p:nvSpPr>
            <p:spPr bwMode="auto">
              <a:xfrm>
                <a:off x="4592638" y="1386364"/>
                <a:ext cx="3008313" cy="1165225"/>
              </a:xfrm>
              <a:custGeom>
                <a:avLst/>
                <a:gdLst>
                  <a:gd name="T0" fmla="*/ 66 w 1895"/>
                  <a:gd name="T1" fmla="*/ 734 h 734"/>
                  <a:gd name="T2" fmla="*/ 66 w 1895"/>
                  <a:gd name="T3" fmla="*/ 587 h 734"/>
                  <a:gd name="T4" fmla="*/ 944 w 1895"/>
                  <a:gd name="T5" fmla="*/ 81 h 734"/>
                  <a:gd name="T6" fmla="*/ 1822 w 1895"/>
                  <a:gd name="T7" fmla="*/ 587 h 734"/>
                  <a:gd name="T8" fmla="*/ 1822 w 1895"/>
                  <a:gd name="T9" fmla="*/ 734 h 734"/>
                  <a:gd name="T10" fmla="*/ 1895 w 1895"/>
                  <a:gd name="T11" fmla="*/ 734 h 734"/>
                  <a:gd name="T12" fmla="*/ 1895 w 1895"/>
                  <a:gd name="T13" fmla="*/ 546 h 734"/>
                  <a:gd name="T14" fmla="*/ 948 w 1895"/>
                  <a:gd name="T15" fmla="*/ 0 h 734"/>
                  <a:gd name="T16" fmla="*/ 0 w 1895"/>
                  <a:gd name="T17" fmla="*/ 546 h 734"/>
                  <a:gd name="T18" fmla="*/ 0 w 1895"/>
                  <a:gd name="T19" fmla="*/ 734 h 734"/>
                  <a:gd name="T20" fmla="*/ 66 w 1895"/>
                  <a:gd name="T21"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4">
                    <a:moveTo>
                      <a:pt x="66" y="734"/>
                    </a:moveTo>
                    <a:lnTo>
                      <a:pt x="66" y="587"/>
                    </a:lnTo>
                    <a:lnTo>
                      <a:pt x="944" y="81"/>
                    </a:lnTo>
                    <a:lnTo>
                      <a:pt x="1822" y="587"/>
                    </a:lnTo>
                    <a:lnTo>
                      <a:pt x="1822" y="734"/>
                    </a:lnTo>
                    <a:lnTo>
                      <a:pt x="1895" y="734"/>
                    </a:lnTo>
                    <a:lnTo>
                      <a:pt x="1895" y="546"/>
                    </a:lnTo>
                    <a:lnTo>
                      <a:pt x="948" y="0"/>
                    </a:lnTo>
                    <a:lnTo>
                      <a:pt x="0" y="546"/>
                    </a:lnTo>
                    <a:lnTo>
                      <a:pt x="0" y="734"/>
                    </a:lnTo>
                    <a:lnTo>
                      <a:pt x="66" y="73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nvGrpSpPr>
            <p:cNvPr id="35" name="组合 34">
              <a:extLst>
                <a:ext uri="{FF2B5EF4-FFF2-40B4-BE49-F238E27FC236}">
                  <a16:creationId xmlns:a16="http://schemas.microsoft.com/office/drawing/2014/main" id="{ACABFC4B-1D8E-49DE-9E19-B79819364D16}"/>
                </a:ext>
              </a:extLst>
            </p:cNvPr>
            <p:cNvGrpSpPr/>
            <p:nvPr/>
          </p:nvGrpSpPr>
          <p:grpSpPr>
            <a:xfrm>
              <a:off x="2668588" y="3924300"/>
              <a:ext cx="3238500" cy="1312863"/>
              <a:chOff x="4478338" y="3976688"/>
              <a:chExt cx="3238500" cy="1312863"/>
            </a:xfrm>
          </p:grpSpPr>
          <p:sp>
            <p:nvSpPr>
              <p:cNvPr id="36" name="Freeform 6">
                <a:extLst>
                  <a:ext uri="{FF2B5EF4-FFF2-40B4-BE49-F238E27FC236}">
                    <a16:creationId xmlns:a16="http://schemas.microsoft.com/office/drawing/2014/main" id="{FBE0998C-EC0E-4B8E-A205-47511E63E687}"/>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 name="T20" fmla="*/ 1020 w 2040"/>
                  <a:gd name="T21" fmla="*/ 80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lnTo>
                      <a:pt x="1020" y="80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7" name="Freeform 7">
                <a:extLst>
                  <a:ext uri="{FF2B5EF4-FFF2-40B4-BE49-F238E27FC236}">
                    <a16:creationId xmlns:a16="http://schemas.microsoft.com/office/drawing/2014/main" id="{86290785-AE3F-44DA-A506-E95E5D5FCD72}"/>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8">
                <a:extLst>
                  <a:ext uri="{FF2B5EF4-FFF2-40B4-BE49-F238E27FC236}">
                    <a16:creationId xmlns:a16="http://schemas.microsoft.com/office/drawing/2014/main" id="{DC8DCFA2-7EF7-4B02-A273-1F195B81CE1A}"/>
                  </a:ext>
                </a:extLst>
              </p:cNvPr>
              <p:cNvSpPr/>
              <p:nvPr/>
            </p:nvSpPr>
            <p:spPr bwMode="auto">
              <a:xfrm>
                <a:off x="4592638" y="3976688"/>
                <a:ext cx="3008313" cy="1171575"/>
              </a:xfrm>
              <a:custGeom>
                <a:avLst/>
                <a:gdLst>
                  <a:gd name="T0" fmla="*/ 1822 w 1895"/>
                  <a:gd name="T1" fmla="*/ 0 h 738"/>
                  <a:gd name="T2" fmla="*/ 1822 w 1895"/>
                  <a:gd name="T3" fmla="*/ 150 h 738"/>
                  <a:gd name="T4" fmla="*/ 944 w 1895"/>
                  <a:gd name="T5" fmla="*/ 655 h 738"/>
                  <a:gd name="T6" fmla="*/ 66 w 1895"/>
                  <a:gd name="T7" fmla="*/ 150 h 738"/>
                  <a:gd name="T8" fmla="*/ 66 w 1895"/>
                  <a:gd name="T9" fmla="*/ 0 h 738"/>
                  <a:gd name="T10" fmla="*/ 0 w 1895"/>
                  <a:gd name="T11" fmla="*/ 0 h 738"/>
                  <a:gd name="T12" fmla="*/ 0 w 1895"/>
                  <a:gd name="T13" fmla="*/ 192 h 738"/>
                  <a:gd name="T14" fmla="*/ 948 w 1895"/>
                  <a:gd name="T15" fmla="*/ 738 h 738"/>
                  <a:gd name="T16" fmla="*/ 1895 w 1895"/>
                  <a:gd name="T17" fmla="*/ 192 h 738"/>
                  <a:gd name="T18" fmla="*/ 1895 w 1895"/>
                  <a:gd name="T19" fmla="*/ 0 h 738"/>
                  <a:gd name="T20" fmla="*/ 1822 w 1895"/>
                  <a:gd name="T21"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8">
                    <a:moveTo>
                      <a:pt x="1822" y="0"/>
                    </a:moveTo>
                    <a:lnTo>
                      <a:pt x="1822" y="150"/>
                    </a:lnTo>
                    <a:lnTo>
                      <a:pt x="944" y="655"/>
                    </a:lnTo>
                    <a:lnTo>
                      <a:pt x="66" y="150"/>
                    </a:lnTo>
                    <a:lnTo>
                      <a:pt x="66" y="0"/>
                    </a:lnTo>
                    <a:lnTo>
                      <a:pt x="0" y="0"/>
                    </a:lnTo>
                    <a:lnTo>
                      <a:pt x="0" y="192"/>
                    </a:lnTo>
                    <a:lnTo>
                      <a:pt x="948" y="738"/>
                    </a:lnTo>
                    <a:lnTo>
                      <a:pt x="1895" y="192"/>
                    </a:lnTo>
                    <a:lnTo>
                      <a:pt x="1895" y="0"/>
                    </a:lnTo>
                    <a:lnTo>
                      <a:pt x="1822"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pic>
        <p:nvPicPr>
          <p:cNvPr id="6" name="图片 5"/>
          <p:cNvPicPr>
            <a:picLocks noChangeAspect="1"/>
          </p:cNvPicPr>
          <p:nvPr/>
        </p:nvPicPr>
        <p:blipFill>
          <a:blip r:embed="rId4"/>
          <a:stretch>
            <a:fillRect/>
          </a:stretch>
        </p:blipFill>
        <p:spPr>
          <a:xfrm>
            <a:off x="0" y="3529526"/>
            <a:ext cx="12192000" cy="3295238"/>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250" advTm="0">
        <p14:prism isContent="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14" presetClass="entr" presetSubtype="1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Effect transition="in" filter="randombar(horizontal)">
                                      <p:cBhvr>
                                        <p:cTn id="27" dur="500"/>
                                        <p:tgtEl>
                                          <p:spTgt spid="15"/>
                                        </p:tgtEl>
                                      </p:cBhvr>
                                    </p:animEffect>
                                  </p:childTnLst>
                                </p:cTn>
                              </p:par>
                              <p:par>
                                <p:cTn id="28" presetID="14" presetClass="entr" presetSubtype="10"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randombar(horizontal)">
                                      <p:cBhvr>
                                        <p:cTn id="30" dur="500"/>
                                        <p:tgtEl>
                                          <p:spTgt spid="21"/>
                                        </p:tgtEl>
                                      </p:cBhvr>
                                    </p:animEffec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Effect transition="in" filter="fade">
                                      <p:cBhvr>
                                        <p:cTn id="41" dur="500"/>
                                        <p:tgtEl>
                                          <p:spTgt spid="13"/>
                                        </p:tgtEl>
                                      </p:cBhvr>
                                    </p:animEffect>
                                  </p:childTnLst>
                                </p:cTn>
                              </p:par>
                              <p:par>
                                <p:cTn id="42" presetID="14" presetClass="entr" presetSubtype="10" fill="hold" grpId="0" nodeType="withEffect">
                                  <p:stCondLst>
                                    <p:cond delay="500"/>
                                  </p:stCondLst>
                                  <p:childTnLst>
                                    <p:set>
                                      <p:cBhvr>
                                        <p:cTn id="43" dur="1" fill="hold">
                                          <p:stCondLst>
                                            <p:cond delay="0"/>
                                          </p:stCondLst>
                                        </p:cTn>
                                        <p:tgtEl>
                                          <p:spTgt spid="22"/>
                                        </p:tgtEl>
                                        <p:attrNameLst>
                                          <p:attrName>style.visibility</p:attrName>
                                        </p:attrNameLst>
                                      </p:cBhvr>
                                      <p:to>
                                        <p:strVal val="visible"/>
                                      </p:to>
                                    </p:set>
                                    <p:animEffect transition="in" filter="randombar(horizontal)">
                                      <p:cBhvr>
                                        <p:cTn id="44" dur="500"/>
                                        <p:tgtEl>
                                          <p:spTgt spid="22"/>
                                        </p:tgtEl>
                                      </p:cBhvr>
                                    </p:animEffect>
                                  </p:childTnLst>
                                </p:cTn>
                              </p:par>
                              <p:par>
                                <p:cTn id="45" presetID="14" presetClass="entr" presetSubtype="10" fill="hold" grpId="0" nodeType="withEffect">
                                  <p:stCondLst>
                                    <p:cond delay="500"/>
                                  </p:stCondLst>
                                  <p:childTnLst>
                                    <p:set>
                                      <p:cBhvr>
                                        <p:cTn id="46" dur="1" fill="hold">
                                          <p:stCondLst>
                                            <p:cond delay="0"/>
                                          </p:stCondLst>
                                        </p:cTn>
                                        <p:tgtEl>
                                          <p:spTgt spid="23"/>
                                        </p:tgtEl>
                                        <p:attrNameLst>
                                          <p:attrName>style.visibility</p:attrName>
                                        </p:attrNameLst>
                                      </p:cBhvr>
                                      <p:to>
                                        <p:strVal val="visible"/>
                                      </p:to>
                                    </p:set>
                                    <p:animEffect transition="in" filter="randombar(horizontal)">
                                      <p:cBhvr>
                                        <p:cTn id="4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P spid="15" grpId="0"/>
      <p:bldP spid="21" grpId="0"/>
      <p:bldP spid="5" grpId="0"/>
      <p:bldP spid="13" grpId="0" animBg="1"/>
      <p:bldP spid="19" grpId="0" animBg="1"/>
      <p:bldP spid="2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57294" y="1889788"/>
            <a:ext cx="4966807" cy="4037008"/>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sp>
        <p:nvSpPr>
          <p:cNvPr id="27" name="矩形 26"/>
          <p:cNvSpPr/>
          <p:nvPr/>
        </p:nvSpPr>
        <p:spPr>
          <a:xfrm>
            <a:off x="6599000" y="4545482"/>
            <a:ext cx="736599" cy="646803"/>
          </a:xfrm>
          <a:prstGeom prst="rect">
            <a:avLst/>
          </a:prstGeom>
          <a:solidFill>
            <a:schemeClr val="bg1"/>
          </a:solid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chemeClr val="tx1">
                    <a:lumMod val="75000"/>
                    <a:lumOff val="25000"/>
                  </a:schemeClr>
                </a:solidFill>
                <a:latin typeface="微软雅黑 Light" panose="020B0502040204020203" pitchFamily="34" charset="-122"/>
                <a:ea typeface="微软雅黑 Light" panose="020B0502040204020203" pitchFamily="34" charset="-122"/>
              </a:rPr>
              <a:t>C</a:t>
            </a:r>
            <a:endParaRPr lang="zh-CN" altLang="en-US" sz="40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5" name="矩形 24"/>
          <p:cNvSpPr/>
          <p:nvPr/>
        </p:nvSpPr>
        <p:spPr>
          <a:xfrm>
            <a:off x="6599001" y="1977497"/>
            <a:ext cx="736599" cy="646803"/>
          </a:xfrm>
          <a:prstGeom prst="rect">
            <a:avLst/>
          </a:prstGeom>
          <a:solidFill>
            <a:schemeClr val="bg1"/>
          </a:solid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chemeClr val="tx1">
                    <a:lumMod val="75000"/>
                    <a:lumOff val="25000"/>
                  </a:schemeClr>
                </a:solidFill>
                <a:latin typeface="微软雅黑 Light" panose="020B0502040204020203" pitchFamily="34" charset="-122"/>
                <a:ea typeface="微软雅黑 Light" panose="020B0502040204020203" pitchFamily="34" charset="-122"/>
              </a:rPr>
              <a:t>A</a:t>
            </a:r>
            <a:endParaRPr lang="zh-CN" altLang="en-US" sz="40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6" name="矩形 25"/>
          <p:cNvSpPr/>
          <p:nvPr/>
        </p:nvSpPr>
        <p:spPr>
          <a:xfrm>
            <a:off x="6599000" y="3261489"/>
            <a:ext cx="736599" cy="646803"/>
          </a:xfrm>
          <a:prstGeom prst="rect">
            <a:avLst/>
          </a:prstGeom>
          <a:solidFill>
            <a:schemeClr val="bg1"/>
          </a:solid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chemeClr val="tx1">
                    <a:lumMod val="75000"/>
                    <a:lumOff val="25000"/>
                  </a:schemeClr>
                </a:solidFill>
                <a:latin typeface="微软雅黑 Light" panose="020B0502040204020203" pitchFamily="34" charset="-122"/>
                <a:ea typeface="微软雅黑 Light" panose="020B0502040204020203" pitchFamily="34" charset="-122"/>
              </a:rPr>
              <a:t>B</a:t>
            </a:r>
            <a:endParaRPr lang="zh-CN" altLang="en-US" sz="40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0" name="矩形 39"/>
          <p:cNvSpPr/>
          <p:nvPr/>
        </p:nvSpPr>
        <p:spPr>
          <a:xfrm>
            <a:off x="7500476" y="2000815"/>
            <a:ext cx="3022614" cy="346249"/>
          </a:xfrm>
          <a:prstGeom prst="rect">
            <a:avLst/>
          </a:prstGeom>
        </p:spPr>
        <p:txBody>
          <a:bodyPr wrap="square">
            <a:spAutoFit/>
          </a:bodyPr>
          <a:lstStyle/>
          <a:p>
            <a:pPr algn="just">
              <a:lnSpc>
                <a:spcPct val="150000"/>
              </a:lnSpc>
            </a:pPr>
            <a:r>
              <a:rPr lang="zh-CN" altLang="en-US" sz="1100" dirty="0" smtClean="0">
                <a:latin typeface="微软雅黑 Light" panose="020B0502040204020203" pitchFamily="34" charset="-122"/>
                <a:ea typeface="微软雅黑 Light" panose="020B0502040204020203" pitchFamily="34" charset="-122"/>
              </a:rPr>
              <a:t>需要安装 </a:t>
            </a:r>
            <a:r>
              <a:rPr lang="en-US" altLang="zh-CN" sz="1100" dirty="0" err="1" smtClean="0">
                <a:latin typeface="微软雅黑 Light" panose="020B0502040204020203" pitchFamily="34" charset="-122"/>
                <a:ea typeface="微软雅黑 Light" panose="020B0502040204020203" pitchFamily="34" charset="-122"/>
              </a:rPr>
              <a:t>imbalacend-leare</a:t>
            </a:r>
            <a:r>
              <a:rPr lang="en-US" altLang="zh-CN" sz="1100" dirty="0" smtClean="0">
                <a:latin typeface="微软雅黑 Light" panose="020B0502040204020203" pitchFamily="34" charset="-122"/>
                <a:ea typeface="微软雅黑 Light" panose="020B0502040204020203" pitchFamily="34" charset="-122"/>
              </a:rPr>
              <a:t> </a:t>
            </a:r>
            <a:r>
              <a:rPr lang="zh-CN" altLang="en-US" sz="1100" dirty="0" smtClean="0">
                <a:latin typeface="微软雅黑 Light" panose="020B0502040204020203" pitchFamily="34" charset="-122"/>
                <a:ea typeface="微软雅黑 Light" panose="020B0502040204020203" pitchFamily="34" charset="-122"/>
              </a:rPr>
              <a:t>包</a:t>
            </a:r>
            <a:endParaRPr lang="zh-CN" altLang="en-US" sz="1100" dirty="0">
              <a:latin typeface="微软雅黑 Light" panose="020B0502040204020203" pitchFamily="34" charset="-122"/>
              <a:ea typeface="微软雅黑 Light" panose="020B0502040204020203" pitchFamily="34" charset="-122"/>
            </a:endParaRPr>
          </a:p>
        </p:txBody>
      </p:sp>
      <p:sp>
        <p:nvSpPr>
          <p:cNvPr id="41" name="矩形 40"/>
          <p:cNvSpPr/>
          <p:nvPr/>
        </p:nvSpPr>
        <p:spPr>
          <a:xfrm>
            <a:off x="7500476" y="3284808"/>
            <a:ext cx="3022614" cy="314702"/>
          </a:xfrm>
          <a:prstGeom prst="rect">
            <a:avLst/>
          </a:prstGeom>
        </p:spPr>
        <p:txBody>
          <a:bodyPr wrap="square">
            <a:spAutoFit/>
          </a:bodyPr>
          <a:lstStyle/>
          <a:p>
            <a:pPr algn="just">
              <a:lnSpc>
                <a:spcPct val="150000"/>
              </a:lnSpc>
            </a:pPr>
            <a:r>
              <a:rPr lang="zh-CN" altLang="en-US" sz="1100" dirty="0" smtClean="0">
                <a:latin typeface="微软雅黑 Light" panose="020B0502040204020203" pitchFamily="34" charset="-122"/>
                <a:ea typeface="微软雅黑 Light" panose="020B0502040204020203" pitchFamily="34" charset="-122"/>
              </a:rPr>
              <a:t>安装包，过采样“少”的样本，使数据平衡</a:t>
            </a:r>
            <a:endParaRPr lang="zh-CN" altLang="en-US" sz="1100" dirty="0">
              <a:latin typeface="微软雅黑 Light" panose="020B0502040204020203" pitchFamily="34" charset="-122"/>
              <a:ea typeface="微软雅黑 Light" panose="020B0502040204020203" pitchFamily="34" charset="-122"/>
            </a:endParaRPr>
          </a:p>
        </p:txBody>
      </p:sp>
      <p:sp>
        <p:nvSpPr>
          <p:cNvPr id="42" name="矩形 41"/>
          <p:cNvSpPr/>
          <p:nvPr/>
        </p:nvSpPr>
        <p:spPr>
          <a:xfrm>
            <a:off x="7500476" y="4568800"/>
            <a:ext cx="3022614" cy="600164"/>
          </a:xfrm>
          <a:prstGeom prst="rect">
            <a:avLst/>
          </a:prstGeom>
        </p:spPr>
        <p:txBody>
          <a:bodyPr wrap="square">
            <a:spAutoFit/>
          </a:bodyPr>
          <a:lstStyle/>
          <a:p>
            <a:pPr algn="just">
              <a:lnSpc>
                <a:spcPct val="150000"/>
              </a:lnSpc>
            </a:pPr>
            <a:r>
              <a:rPr lang="zh-CN" altLang="en-US" sz="1100" dirty="0" smtClean="0">
                <a:latin typeface="微软雅黑 Light" panose="020B0502040204020203" pitchFamily="34" charset="-122"/>
                <a:ea typeface="微软雅黑 Light" panose="020B0502040204020203" pitchFamily="34" charset="-122"/>
              </a:rPr>
              <a:t>重采样前：</a:t>
            </a:r>
            <a:r>
              <a:rPr lang="en-US" altLang="zh-CN" sz="1100" dirty="0" smtClean="0">
                <a:latin typeface="微软雅黑 Light" panose="020B0502040204020203" pitchFamily="34" charset="-122"/>
                <a:ea typeface="微软雅黑 Light" panose="020B0502040204020203" pitchFamily="34" charset="-122"/>
              </a:rPr>
              <a:t>142 : 7 37</a:t>
            </a:r>
          </a:p>
          <a:p>
            <a:pPr algn="just">
              <a:lnSpc>
                <a:spcPct val="150000"/>
              </a:lnSpc>
            </a:pPr>
            <a:r>
              <a:rPr lang="zh-CN" altLang="en-US" sz="1100" dirty="0" smtClean="0">
                <a:latin typeface="微软雅黑 Light" panose="020B0502040204020203" pitchFamily="34" charset="-122"/>
                <a:ea typeface="微软雅黑 Light" panose="020B0502040204020203" pitchFamily="34" charset="-122"/>
              </a:rPr>
              <a:t>重采样后：</a:t>
            </a:r>
            <a:r>
              <a:rPr lang="en-US" altLang="zh-CN" sz="1100" dirty="0" smtClean="0">
                <a:latin typeface="微软雅黑 Light" panose="020B0502040204020203" pitchFamily="34" charset="-122"/>
                <a:ea typeface="微软雅黑 Light" panose="020B0502040204020203" pitchFamily="34" charset="-122"/>
              </a:rPr>
              <a:t>737 : 737</a:t>
            </a:r>
            <a:endParaRPr lang="zh-CN" altLang="en-US" sz="1100" dirty="0">
              <a:latin typeface="微软雅黑 Light" panose="020B0502040204020203" pitchFamily="34" charset="-122"/>
              <a:ea typeface="微软雅黑 Light" panose="020B0502040204020203" pitchFamily="34" charset="-122"/>
            </a:endParaRPr>
          </a:p>
        </p:txBody>
      </p:sp>
      <p:grpSp>
        <p:nvGrpSpPr>
          <p:cNvPr id="4" name="组合 3"/>
          <p:cNvGrpSpPr/>
          <p:nvPr/>
        </p:nvGrpSpPr>
        <p:grpSpPr>
          <a:xfrm>
            <a:off x="452188" y="4307724"/>
            <a:ext cx="2990842" cy="1010436"/>
            <a:chOff x="656776" y="4189954"/>
            <a:chExt cx="2990842" cy="1010436"/>
          </a:xfrm>
        </p:grpSpPr>
        <p:sp>
          <p:nvSpPr>
            <p:cNvPr id="3" name="矩形 2"/>
            <p:cNvSpPr/>
            <p:nvPr/>
          </p:nvSpPr>
          <p:spPr>
            <a:xfrm>
              <a:off x="656776" y="4189954"/>
              <a:ext cx="2990842" cy="979010"/>
            </a:xfrm>
            <a:prstGeom prst="rect">
              <a:avLst/>
            </a:prstGeom>
            <a:solidFill>
              <a:srgbClr val="6A6A6A"/>
            </a:solidFill>
            <a:ln>
              <a:noFill/>
            </a:ln>
            <a:effectLst>
              <a:outerShdw blurRad="368300" dist="38100" dir="8100000" sx="103000" sy="103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sp>
          <p:nvSpPr>
            <p:cNvPr id="32" name="文本框 31"/>
            <p:cNvSpPr txBox="1"/>
            <p:nvPr/>
          </p:nvSpPr>
          <p:spPr>
            <a:xfrm>
              <a:off x="786855" y="4232438"/>
              <a:ext cx="1114408" cy="369332"/>
            </a:xfrm>
            <a:prstGeom prst="rect">
              <a:avLst/>
            </a:prstGeom>
            <a:noFill/>
          </p:spPr>
          <p:txBody>
            <a:bodyPr wrap="none" rtlCol="0">
              <a:spAutoFit/>
            </a:bodyPr>
            <a:lstStyle/>
            <a:p>
              <a:pPr algn="ctr"/>
              <a:r>
                <a:rPr lang="zh-CN" altLang="en-US" b="1" dirty="0">
                  <a:solidFill>
                    <a:schemeClr val="bg1"/>
                  </a:solidFill>
                  <a:latin typeface="微软雅黑 Light" panose="020B0502040204020203" pitchFamily="34" charset="-122"/>
                  <a:ea typeface="微软雅黑 Light" panose="020B0502040204020203" pitchFamily="34" charset="-122"/>
                </a:rPr>
                <a:t>标题文本</a:t>
              </a:r>
            </a:p>
          </p:txBody>
        </p:sp>
        <p:sp>
          <p:nvSpPr>
            <p:cNvPr id="34" name="矩形 33"/>
            <p:cNvSpPr/>
            <p:nvPr/>
          </p:nvSpPr>
          <p:spPr>
            <a:xfrm>
              <a:off x="768286" y="4554059"/>
              <a:ext cx="2365707" cy="646331"/>
            </a:xfrm>
            <a:prstGeom prst="rect">
              <a:avLst/>
            </a:prstGeom>
          </p:spPr>
          <p:txBody>
            <a:bodyPr wrap="square">
              <a:spAutoFit/>
            </a:bodyPr>
            <a:lstStyle/>
            <a:p>
              <a:pPr algn="just"/>
              <a:r>
                <a:rPr lang="zh-CN" altLang="en-US" sz="1200" dirty="0">
                  <a:solidFill>
                    <a:schemeClr val="bg1"/>
                  </a:solidFill>
                  <a:latin typeface="微软雅黑 Light" panose="020B0502040204020203" pitchFamily="34" charset="-122"/>
                  <a:ea typeface="微软雅黑 Light" panose="020B0502040204020203" pitchFamily="34" charset="-122"/>
                </a:rPr>
                <a:t>您的内容打在这里，或者通过复制您的文本后，在此框中选择粘贴，并选择只保留文字</a:t>
              </a:r>
              <a:endParaRPr lang="zh-CN" altLang="en-US" sz="1200" dirty="0">
                <a:latin typeface="微软雅黑 Light" panose="020B0502040204020203" pitchFamily="34" charset="-122"/>
                <a:ea typeface="微软雅黑 Light" panose="020B0502040204020203" pitchFamily="34" charset="-122"/>
              </a:endParaRPr>
            </a:p>
          </p:txBody>
        </p:sp>
      </p:grpSp>
      <p:sp>
        <p:nvSpPr>
          <p:cNvPr id="28" name="矩形 27">
            <a:extLst>
              <a:ext uri="{FF2B5EF4-FFF2-40B4-BE49-F238E27FC236}">
                <a16:creationId xmlns:a16="http://schemas.microsoft.com/office/drawing/2014/main" id="{57C2535A-AE25-4E34-ADC0-8C8DBDE63721}"/>
              </a:ext>
            </a:extLst>
          </p:cNvPr>
          <p:cNvSpPr/>
          <p:nvPr/>
        </p:nvSpPr>
        <p:spPr>
          <a:xfrm>
            <a:off x="1139471" y="402990"/>
            <a:ext cx="2339102" cy="461665"/>
          </a:xfrm>
          <a:prstGeom prst="rect">
            <a:avLst/>
          </a:prstGeom>
          <a:noFill/>
        </p:spPr>
        <p:txBody>
          <a:bodyPr wrap="none">
            <a:spAutoFit/>
          </a:bodyPr>
          <a:lstStyle/>
          <a:p>
            <a:pPr algn="ct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不平衡数据处理</a:t>
            </a:r>
            <a:endPar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9" name="矩形 28">
            <a:extLst>
              <a:ext uri="{FF2B5EF4-FFF2-40B4-BE49-F238E27FC236}">
                <a16:creationId xmlns:a16="http://schemas.microsoft.com/office/drawing/2014/main" id="{B3709DD5-D0F2-45B1-BCCD-2E26C838E5A3}"/>
              </a:ext>
            </a:extLst>
          </p:cNvPr>
          <p:cNvSpPr/>
          <p:nvPr/>
        </p:nvSpPr>
        <p:spPr>
          <a:xfrm>
            <a:off x="258794" y="334428"/>
            <a:ext cx="698500" cy="546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lumMod val="75000"/>
                    <a:lumOff val="25000"/>
                  </a:schemeClr>
                </a:solidFill>
                <a:latin typeface="+mj-lt"/>
                <a:ea typeface="方正清刻本悦宋简体" panose="02000000000000000000" pitchFamily="2" charset="-122"/>
              </a:rPr>
              <a:t>3</a:t>
            </a:r>
            <a:endParaRPr lang="zh-CN" altLang="en-US" sz="2400" b="1" dirty="0">
              <a:solidFill>
                <a:schemeClr val="tx1">
                  <a:lumMod val="75000"/>
                  <a:lumOff val="25000"/>
                </a:schemeClr>
              </a:solidFill>
              <a:latin typeface="+mj-lt"/>
              <a:ea typeface="方正清刻本悦宋简体" panose="02000000000000000000" pitchFamily="2" charset="-122"/>
            </a:endParaRPr>
          </a:p>
        </p:txBody>
      </p:sp>
      <p:grpSp>
        <p:nvGrpSpPr>
          <p:cNvPr id="33" name="组合 32">
            <a:extLst>
              <a:ext uri="{FF2B5EF4-FFF2-40B4-BE49-F238E27FC236}">
                <a16:creationId xmlns:a16="http://schemas.microsoft.com/office/drawing/2014/main" id="{FF177234-9204-422E-A3BD-62EBB43F104E}"/>
              </a:ext>
            </a:extLst>
          </p:cNvPr>
          <p:cNvGrpSpPr/>
          <p:nvPr/>
        </p:nvGrpSpPr>
        <p:grpSpPr>
          <a:xfrm>
            <a:off x="346483" y="280751"/>
            <a:ext cx="523122" cy="653826"/>
            <a:chOff x="2668588" y="1189513"/>
            <a:chExt cx="3238500" cy="4047650"/>
          </a:xfrm>
        </p:grpSpPr>
        <p:grpSp>
          <p:nvGrpSpPr>
            <p:cNvPr id="35" name="组合 34">
              <a:extLst>
                <a:ext uri="{FF2B5EF4-FFF2-40B4-BE49-F238E27FC236}">
                  <a16:creationId xmlns:a16="http://schemas.microsoft.com/office/drawing/2014/main" id="{6064ADA2-D093-4E37-BFAC-3D525704B8FE}"/>
                </a:ext>
              </a:extLst>
            </p:cNvPr>
            <p:cNvGrpSpPr/>
            <p:nvPr/>
          </p:nvGrpSpPr>
          <p:grpSpPr>
            <a:xfrm>
              <a:off x="2668588" y="1189513"/>
              <a:ext cx="3238500" cy="1309688"/>
              <a:chOff x="4478338" y="1241901"/>
              <a:chExt cx="3238500" cy="1309688"/>
            </a:xfrm>
          </p:grpSpPr>
          <p:sp>
            <p:nvSpPr>
              <p:cNvPr id="43" name="Freeform 5">
                <a:extLst>
                  <a:ext uri="{FF2B5EF4-FFF2-40B4-BE49-F238E27FC236}">
                    <a16:creationId xmlns:a16="http://schemas.microsoft.com/office/drawing/2014/main" id="{7605FBA9-421B-4B88-90A3-0F73574CFDE6}"/>
                  </a:ext>
                </a:extLst>
              </p:cNvPr>
              <p:cNvSpPr/>
              <p:nvPr/>
            </p:nvSpPr>
            <p:spPr bwMode="auto">
              <a:xfrm>
                <a:off x="4478338" y="1241901"/>
                <a:ext cx="3238500" cy="1309688"/>
              </a:xfrm>
              <a:custGeom>
                <a:avLst/>
                <a:gdLst>
                  <a:gd name="T0" fmla="*/ 13 w 2040"/>
                  <a:gd name="T1" fmla="*/ 825 h 825"/>
                  <a:gd name="T2" fmla="*/ 13 w 2040"/>
                  <a:gd name="T3" fmla="*/ 603 h 825"/>
                  <a:gd name="T4" fmla="*/ 1020 w 2040"/>
                  <a:gd name="T5" fmla="*/ 22 h 825"/>
                  <a:gd name="T6" fmla="*/ 2026 w 2040"/>
                  <a:gd name="T7" fmla="*/ 603 h 825"/>
                  <a:gd name="T8" fmla="*/ 2026 w 2040"/>
                  <a:gd name="T9" fmla="*/ 825 h 825"/>
                  <a:gd name="T10" fmla="*/ 2040 w 2040"/>
                  <a:gd name="T11" fmla="*/ 825 h 825"/>
                  <a:gd name="T12" fmla="*/ 2040 w 2040"/>
                  <a:gd name="T13" fmla="*/ 591 h 825"/>
                  <a:gd name="T14" fmla="*/ 1020 w 2040"/>
                  <a:gd name="T15" fmla="*/ 0 h 825"/>
                  <a:gd name="T16" fmla="*/ 0 w 2040"/>
                  <a:gd name="T17" fmla="*/ 591 h 825"/>
                  <a:gd name="T18" fmla="*/ 0 w 2040"/>
                  <a:gd name="T19" fmla="*/ 825 h 825"/>
                  <a:gd name="T20" fmla="*/ 13 w 2040"/>
                  <a:gd name="T21" fmla="*/ 825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5">
                    <a:moveTo>
                      <a:pt x="13" y="825"/>
                    </a:moveTo>
                    <a:lnTo>
                      <a:pt x="13" y="603"/>
                    </a:lnTo>
                    <a:lnTo>
                      <a:pt x="1020" y="22"/>
                    </a:lnTo>
                    <a:lnTo>
                      <a:pt x="2026" y="603"/>
                    </a:lnTo>
                    <a:lnTo>
                      <a:pt x="2026" y="825"/>
                    </a:lnTo>
                    <a:lnTo>
                      <a:pt x="2040" y="825"/>
                    </a:lnTo>
                    <a:lnTo>
                      <a:pt x="2040" y="591"/>
                    </a:lnTo>
                    <a:lnTo>
                      <a:pt x="1020" y="0"/>
                    </a:lnTo>
                    <a:lnTo>
                      <a:pt x="0" y="591"/>
                    </a:lnTo>
                    <a:lnTo>
                      <a:pt x="0" y="825"/>
                    </a:lnTo>
                    <a:lnTo>
                      <a:pt x="13" y="82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44" name="Freeform 9">
                <a:extLst>
                  <a:ext uri="{FF2B5EF4-FFF2-40B4-BE49-F238E27FC236}">
                    <a16:creationId xmlns:a16="http://schemas.microsoft.com/office/drawing/2014/main" id="{CFC893E8-24AF-430C-8B07-0D919416A626}"/>
                  </a:ext>
                </a:extLst>
              </p:cNvPr>
              <p:cNvSpPr/>
              <p:nvPr/>
            </p:nvSpPr>
            <p:spPr bwMode="auto">
              <a:xfrm>
                <a:off x="4592638" y="1386364"/>
                <a:ext cx="3008313" cy="1165225"/>
              </a:xfrm>
              <a:custGeom>
                <a:avLst/>
                <a:gdLst>
                  <a:gd name="T0" fmla="*/ 66 w 1895"/>
                  <a:gd name="T1" fmla="*/ 734 h 734"/>
                  <a:gd name="T2" fmla="*/ 66 w 1895"/>
                  <a:gd name="T3" fmla="*/ 587 h 734"/>
                  <a:gd name="T4" fmla="*/ 944 w 1895"/>
                  <a:gd name="T5" fmla="*/ 81 h 734"/>
                  <a:gd name="T6" fmla="*/ 1822 w 1895"/>
                  <a:gd name="T7" fmla="*/ 587 h 734"/>
                  <a:gd name="T8" fmla="*/ 1822 w 1895"/>
                  <a:gd name="T9" fmla="*/ 734 h 734"/>
                  <a:gd name="T10" fmla="*/ 1895 w 1895"/>
                  <a:gd name="T11" fmla="*/ 734 h 734"/>
                  <a:gd name="T12" fmla="*/ 1895 w 1895"/>
                  <a:gd name="T13" fmla="*/ 546 h 734"/>
                  <a:gd name="T14" fmla="*/ 948 w 1895"/>
                  <a:gd name="T15" fmla="*/ 0 h 734"/>
                  <a:gd name="T16" fmla="*/ 0 w 1895"/>
                  <a:gd name="T17" fmla="*/ 546 h 734"/>
                  <a:gd name="T18" fmla="*/ 0 w 1895"/>
                  <a:gd name="T19" fmla="*/ 734 h 734"/>
                  <a:gd name="T20" fmla="*/ 66 w 1895"/>
                  <a:gd name="T21"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4">
                    <a:moveTo>
                      <a:pt x="66" y="734"/>
                    </a:moveTo>
                    <a:lnTo>
                      <a:pt x="66" y="587"/>
                    </a:lnTo>
                    <a:lnTo>
                      <a:pt x="944" y="81"/>
                    </a:lnTo>
                    <a:lnTo>
                      <a:pt x="1822" y="587"/>
                    </a:lnTo>
                    <a:lnTo>
                      <a:pt x="1822" y="734"/>
                    </a:lnTo>
                    <a:lnTo>
                      <a:pt x="1895" y="734"/>
                    </a:lnTo>
                    <a:lnTo>
                      <a:pt x="1895" y="546"/>
                    </a:lnTo>
                    <a:lnTo>
                      <a:pt x="948" y="0"/>
                    </a:lnTo>
                    <a:lnTo>
                      <a:pt x="0" y="546"/>
                    </a:lnTo>
                    <a:lnTo>
                      <a:pt x="0" y="734"/>
                    </a:lnTo>
                    <a:lnTo>
                      <a:pt x="66" y="73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nvGrpSpPr>
            <p:cNvPr id="36" name="组合 35">
              <a:extLst>
                <a:ext uri="{FF2B5EF4-FFF2-40B4-BE49-F238E27FC236}">
                  <a16:creationId xmlns:a16="http://schemas.microsoft.com/office/drawing/2014/main" id="{89FF242E-F114-4AE8-9DAD-FD7F80E50DD7}"/>
                </a:ext>
              </a:extLst>
            </p:cNvPr>
            <p:cNvGrpSpPr/>
            <p:nvPr/>
          </p:nvGrpSpPr>
          <p:grpSpPr>
            <a:xfrm>
              <a:off x="2668588" y="3924300"/>
              <a:ext cx="3238500" cy="1312863"/>
              <a:chOff x="4478338" y="3976688"/>
              <a:chExt cx="3238500" cy="1312863"/>
            </a:xfrm>
          </p:grpSpPr>
          <p:sp>
            <p:nvSpPr>
              <p:cNvPr id="37" name="Freeform 6">
                <a:extLst>
                  <a:ext uri="{FF2B5EF4-FFF2-40B4-BE49-F238E27FC236}">
                    <a16:creationId xmlns:a16="http://schemas.microsoft.com/office/drawing/2014/main" id="{4EBF69A6-002F-4C1F-9D87-512EA97F718F}"/>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 name="T20" fmla="*/ 1020 w 2040"/>
                  <a:gd name="T21" fmla="*/ 80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lnTo>
                      <a:pt x="1020" y="80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8" name="Freeform 7">
                <a:extLst>
                  <a:ext uri="{FF2B5EF4-FFF2-40B4-BE49-F238E27FC236}">
                    <a16:creationId xmlns:a16="http://schemas.microsoft.com/office/drawing/2014/main" id="{FD8E9DE5-1F28-431A-972C-9D356E2E430E}"/>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8">
                <a:extLst>
                  <a:ext uri="{FF2B5EF4-FFF2-40B4-BE49-F238E27FC236}">
                    <a16:creationId xmlns:a16="http://schemas.microsoft.com/office/drawing/2014/main" id="{99F0CBD3-4C01-4C44-8AB1-68F6578DC4A3}"/>
                  </a:ext>
                </a:extLst>
              </p:cNvPr>
              <p:cNvSpPr/>
              <p:nvPr/>
            </p:nvSpPr>
            <p:spPr bwMode="auto">
              <a:xfrm>
                <a:off x="4592638" y="3976688"/>
                <a:ext cx="3008313" cy="1171575"/>
              </a:xfrm>
              <a:custGeom>
                <a:avLst/>
                <a:gdLst>
                  <a:gd name="T0" fmla="*/ 1822 w 1895"/>
                  <a:gd name="T1" fmla="*/ 0 h 738"/>
                  <a:gd name="T2" fmla="*/ 1822 w 1895"/>
                  <a:gd name="T3" fmla="*/ 150 h 738"/>
                  <a:gd name="T4" fmla="*/ 944 w 1895"/>
                  <a:gd name="T5" fmla="*/ 655 h 738"/>
                  <a:gd name="T6" fmla="*/ 66 w 1895"/>
                  <a:gd name="T7" fmla="*/ 150 h 738"/>
                  <a:gd name="T8" fmla="*/ 66 w 1895"/>
                  <a:gd name="T9" fmla="*/ 0 h 738"/>
                  <a:gd name="T10" fmla="*/ 0 w 1895"/>
                  <a:gd name="T11" fmla="*/ 0 h 738"/>
                  <a:gd name="T12" fmla="*/ 0 w 1895"/>
                  <a:gd name="T13" fmla="*/ 192 h 738"/>
                  <a:gd name="T14" fmla="*/ 948 w 1895"/>
                  <a:gd name="T15" fmla="*/ 738 h 738"/>
                  <a:gd name="T16" fmla="*/ 1895 w 1895"/>
                  <a:gd name="T17" fmla="*/ 192 h 738"/>
                  <a:gd name="T18" fmla="*/ 1895 w 1895"/>
                  <a:gd name="T19" fmla="*/ 0 h 738"/>
                  <a:gd name="T20" fmla="*/ 1822 w 1895"/>
                  <a:gd name="T21"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8">
                    <a:moveTo>
                      <a:pt x="1822" y="0"/>
                    </a:moveTo>
                    <a:lnTo>
                      <a:pt x="1822" y="150"/>
                    </a:lnTo>
                    <a:lnTo>
                      <a:pt x="944" y="655"/>
                    </a:lnTo>
                    <a:lnTo>
                      <a:pt x="66" y="150"/>
                    </a:lnTo>
                    <a:lnTo>
                      <a:pt x="66" y="0"/>
                    </a:lnTo>
                    <a:lnTo>
                      <a:pt x="0" y="0"/>
                    </a:lnTo>
                    <a:lnTo>
                      <a:pt x="0" y="192"/>
                    </a:lnTo>
                    <a:lnTo>
                      <a:pt x="948" y="738"/>
                    </a:lnTo>
                    <a:lnTo>
                      <a:pt x="1895" y="192"/>
                    </a:lnTo>
                    <a:lnTo>
                      <a:pt x="1895" y="0"/>
                    </a:lnTo>
                    <a:lnTo>
                      <a:pt x="1822"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pic>
        <p:nvPicPr>
          <p:cNvPr id="5" name="图片 4"/>
          <p:cNvPicPr>
            <a:picLocks noChangeAspect="1"/>
          </p:cNvPicPr>
          <p:nvPr/>
        </p:nvPicPr>
        <p:blipFill>
          <a:blip r:embed="rId4"/>
          <a:stretch>
            <a:fillRect/>
          </a:stretch>
        </p:blipFill>
        <p:spPr>
          <a:xfrm>
            <a:off x="258794" y="1423111"/>
            <a:ext cx="5180931" cy="4038095"/>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250" advTm="0">
        <p14:prism isContent="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500"/>
                                        <p:tgtEl>
                                          <p:spTgt spid="2"/>
                                        </p:tgtEl>
                                      </p:cBhvr>
                                    </p:animEffect>
                                  </p:childTnLst>
                                </p:cTn>
                              </p:par>
                            </p:childTnLst>
                          </p:cTn>
                        </p:par>
                        <p:par>
                          <p:cTn id="8" fill="hold">
                            <p:stCondLst>
                              <p:cond delay="1500"/>
                            </p:stCondLst>
                            <p:childTnLst>
                              <p:par>
                                <p:cTn id="9" presetID="14"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750"/>
                                        <p:tgtEl>
                                          <p:spTgt spid="4"/>
                                        </p:tgtEl>
                                      </p:cBhvr>
                                    </p:animEffect>
                                  </p:childTnLst>
                                </p:cTn>
                              </p:par>
                            </p:childTnLst>
                          </p:cTn>
                        </p:par>
                        <p:par>
                          <p:cTn id="12" fill="hold">
                            <p:stCondLst>
                              <p:cond delay="2250"/>
                            </p:stCondLst>
                            <p:childTnLst>
                              <p:par>
                                <p:cTn id="13" presetID="53" presetClass="entr" presetSubtype="16"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fltVal val="0"/>
                                          </p:val>
                                        </p:tav>
                                        <p:tav tm="100000">
                                          <p:val>
                                            <p:strVal val="#ppt_w"/>
                                          </p:val>
                                        </p:tav>
                                      </p:tavLst>
                                    </p:anim>
                                    <p:anim calcmode="lin" valueType="num">
                                      <p:cBhvr>
                                        <p:cTn id="16" dur="500" fill="hold"/>
                                        <p:tgtEl>
                                          <p:spTgt spid="25"/>
                                        </p:tgtEl>
                                        <p:attrNameLst>
                                          <p:attrName>ppt_h</p:attrName>
                                        </p:attrNameLst>
                                      </p:cBhvr>
                                      <p:tavLst>
                                        <p:tav tm="0">
                                          <p:val>
                                            <p:fltVal val="0"/>
                                          </p:val>
                                        </p:tav>
                                        <p:tav tm="100000">
                                          <p:val>
                                            <p:strVal val="#ppt_h"/>
                                          </p:val>
                                        </p:tav>
                                      </p:tavLst>
                                    </p:anim>
                                    <p:animEffect transition="in" filter="fade">
                                      <p:cBhvr>
                                        <p:cTn id="17" dur="500"/>
                                        <p:tgtEl>
                                          <p:spTgt spid="25"/>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randombar(horizontal)">
                                      <p:cBhvr>
                                        <p:cTn id="20" dur="500"/>
                                        <p:tgtEl>
                                          <p:spTgt spid="40"/>
                                        </p:tgtEl>
                                      </p:cBhvr>
                                    </p:animEffect>
                                  </p:childTnLst>
                                </p:cTn>
                              </p:par>
                            </p:childTnLst>
                          </p:cTn>
                        </p:par>
                        <p:par>
                          <p:cTn id="21" fill="hold">
                            <p:stCondLst>
                              <p:cond delay="2750"/>
                            </p:stCondLst>
                            <p:childTnLst>
                              <p:par>
                                <p:cTn id="22" presetID="53" presetClass="entr" presetSubtype="16"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Effect transition="in" filter="fade">
                                      <p:cBhvr>
                                        <p:cTn id="26" dur="500"/>
                                        <p:tgtEl>
                                          <p:spTgt spid="26"/>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randombar(horizontal)">
                                      <p:cBhvr>
                                        <p:cTn id="29" dur="500"/>
                                        <p:tgtEl>
                                          <p:spTgt spid="41"/>
                                        </p:tgtEl>
                                      </p:cBhvr>
                                    </p:animEffect>
                                  </p:childTnLst>
                                </p:cTn>
                              </p:par>
                            </p:childTnLst>
                          </p:cTn>
                        </p:par>
                        <p:par>
                          <p:cTn id="30" fill="hold">
                            <p:stCondLst>
                              <p:cond delay="3250"/>
                            </p:stCondLst>
                            <p:childTnLst>
                              <p:par>
                                <p:cTn id="31" presetID="53" presetClass="entr" presetSubtype="16"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p:cTn id="33" dur="500" fill="hold"/>
                                        <p:tgtEl>
                                          <p:spTgt spid="27"/>
                                        </p:tgtEl>
                                        <p:attrNameLst>
                                          <p:attrName>ppt_w</p:attrName>
                                        </p:attrNameLst>
                                      </p:cBhvr>
                                      <p:tavLst>
                                        <p:tav tm="0">
                                          <p:val>
                                            <p:fltVal val="0"/>
                                          </p:val>
                                        </p:tav>
                                        <p:tav tm="100000">
                                          <p:val>
                                            <p:strVal val="#ppt_w"/>
                                          </p:val>
                                        </p:tav>
                                      </p:tavLst>
                                    </p:anim>
                                    <p:anim calcmode="lin" valueType="num">
                                      <p:cBhvr>
                                        <p:cTn id="34" dur="500" fill="hold"/>
                                        <p:tgtEl>
                                          <p:spTgt spid="27"/>
                                        </p:tgtEl>
                                        <p:attrNameLst>
                                          <p:attrName>ppt_h</p:attrName>
                                        </p:attrNameLst>
                                      </p:cBhvr>
                                      <p:tavLst>
                                        <p:tav tm="0">
                                          <p:val>
                                            <p:fltVal val="0"/>
                                          </p:val>
                                        </p:tav>
                                        <p:tav tm="100000">
                                          <p:val>
                                            <p:strVal val="#ppt_h"/>
                                          </p:val>
                                        </p:tav>
                                      </p:tavLst>
                                    </p:anim>
                                    <p:animEffect transition="in" filter="fade">
                                      <p:cBhvr>
                                        <p:cTn id="35" dur="500"/>
                                        <p:tgtEl>
                                          <p:spTgt spid="27"/>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randombar(horizontal)">
                                      <p:cBhvr>
                                        <p:cTn id="3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5" grpId="0" animBg="1"/>
      <p:bldP spid="26" grpId="0" animBg="1"/>
      <p:bldP spid="40" grpId="0"/>
      <p:bldP spid="41" grpId="0"/>
      <p:bldP spid="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4511996" y="5228022"/>
            <a:ext cx="736599" cy="646803"/>
          </a:xfrm>
          <a:prstGeom prst="rect">
            <a:avLst/>
          </a:prstGeom>
          <a:no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a:t>
            </a:r>
            <a:endParaRPr lang="zh-CN" altLang="en-US" sz="3200" b="1"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19" name="矩形 18"/>
          <p:cNvSpPr/>
          <p:nvPr/>
        </p:nvSpPr>
        <p:spPr>
          <a:xfrm>
            <a:off x="5323947" y="5222496"/>
            <a:ext cx="2796853" cy="569771"/>
          </a:xfrm>
          <a:prstGeom prst="rect">
            <a:avLst/>
          </a:prstGeom>
        </p:spPr>
        <p:txBody>
          <a:bodyPr wrap="square">
            <a:spAutoFit/>
          </a:bodyPr>
          <a:lstStyle/>
          <a:p>
            <a:pPr algn="just">
              <a:lnSpc>
                <a:spcPct val="150000"/>
              </a:lnSpc>
            </a:pPr>
            <a:r>
              <a:rPr lang="zh-CN" altLang="en-US" sz="1100" dirty="0" smtClean="0">
                <a:solidFill>
                  <a:srgbClr val="404040"/>
                </a:solidFill>
                <a:latin typeface="方正清刻本悦宋简体" panose="02000000000000000000" pitchFamily="2" charset="-122"/>
                <a:ea typeface="方正清刻本悦宋简体" panose="02000000000000000000" pitchFamily="2" charset="-122"/>
              </a:rPr>
              <a:t>可以看出来模型的准确率有了下降</a:t>
            </a:r>
            <a:endParaRPr lang="en-US" altLang="zh-CN" sz="1100" dirty="0" smtClean="0">
              <a:solidFill>
                <a:srgbClr val="404040"/>
              </a:solidFill>
              <a:latin typeface="方正清刻本悦宋简体" panose="02000000000000000000" pitchFamily="2" charset="-122"/>
              <a:ea typeface="方正清刻本悦宋简体" panose="02000000000000000000" pitchFamily="2" charset="-122"/>
            </a:endParaRPr>
          </a:p>
          <a:p>
            <a:pPr algn="just">
              <a:lnSpc>
                <a:spcPct val="150000"/>
              </a:lnSpc>
            </a:pPr>
            <a:r>
              <a:rPr lang="zh-CN" altLang="en-US" sz="1100" dirty="0">
                <a:solidFill>
                  <a:srgbClr val="404040"/>
                </a:solidFill>
                <a:latin typeface="方正清刻本悦宋简体" panose="02000000000000000000" pitchFamily="2" charset="-122"/>
                <a:ea typeface="方正清刻本悦宋简体" panose="02000000000000000000" pitchFamily="2" charset="-122"/>
              </a:rPr>
              <a:t>这</a:t>
            </a:r>
            <a:r>
              <a:rPr lang="zh-CN" altLang="en-US" sz="1100" dirty="0" smtClean="0">
                <a:solidFill>
                  <a:srgbClr val="404040"/>
                </a:solidFill>
                <a:latin typeface="方正清刻本悦宋简体" panose="02000000000000000000" pitchFamily="2" charset="-122"/>
                <a:ea typeface="方正清刻本悦宋简体" panose="02000000000000000000" pitchFamily="2" charset="-122"/>
              </a:rPr>
              <a:t>是数据平衡后的效果</a:t>
            </a:r>
            <a:endParaRPr lang="zh-CN" altLang="en-US" sz="1100" dirty="0">
              <a:solidFill>
                <a:srgbClr val="404040"/>
              </a:solidFill>
              <a:latin typeface="方正清刻本悦宋简体" panose="02000000000000000000" pitchFamily="2" charset="-122"/>
              <a:ea typeface="方正清刻本悦宋简体" panose="02000000000000000000" pitchFamily="2" charset="-122"/>
            </a:endParaRPr>
          </a:p>
        </p:txBody>
      </p:sp>
      <p:sp>
        <p:nvSpPr>
          <p:cNvPr id="21" name="矩形 20"/>
          <p:cNvSpPr/>
          <p:nvPr/>
        </p:nvSpPr>
        <p:spPr>
          <a:xfrm>
            <a:off x="8163586" y="5231747"/>
            <a:ext cx="736599" cy="646803"/>
          </a:xfrm>
          <a:prstGeom prst="rect">
            <a:avLst/>
          </a:prstGeom>
          <a:no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B</a:t>
            </a:r>
            <a:endParaRPr lang="zh-CN" altLang="en-US" sz="3200" b="1"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25" name="矩形 24"/>
          <p:cNvSpPr/>
          <p:nvPr/>
        </p:nvSpPr>
        <p:spPr>
          <a:xfrm>
            <a:off x="8942971" y="5147466"/>
            <a:ext cx="2773162" cy="823687"/>
          </a:xfrm>
          <a:prstGeom prst="rect">
            <a:avLst/>
          </a:prstGeom>
        </p:spPr>
        <p:txBody>
          <a:bodyPr wrap="square">
            <a:spAutoFit/>
          </a:bodyPr>
          <a:lstStyle/>
          <a:p>
            <a:pPr algn="just">
              <a:lnSpc>
                <a:spcPct val="150000"/>
              </a:lnSpc>
            </a:pPr>
            <a:r>
              <a:rPr lang="zh-CN" altLang="en-US" sz="1100" dirty="0" smtClean="0">
                <a:solidFill>
                  <a:srgbClr val="404040"/>
                </a:solidFill>
                <a:latin typeface="方正清刻本悦宋简体" panose="02000000000000000000" pitchFamily="2" charset="-122"/>
                <a:ea typeface="方正清刻本悦宋简体" panose="02000000000000000000" pitchFamily="2" charset="-122"/>
              </a:rPr>
              <a:t>我们可以发现：</a:t>
            </a:r>
            <a:endParaRPr lang="en-US" altLang="zh-CN" sz="1100" dirty="0" smtClean="0">
              <a:solidFill>
                <a:srgbClr val="404040"/>
              </a:solidFill>
              <a:latin typeface="方正清刻本悦宋简体" panose="02000000000000000000" pitchFamily="2" charset="-122"/>
              <a:ea typeface="方正清刻本悦宋简体" panose="02000000000000000000" pitchFamily="2" charset="-122"/>
            </a:endParaRPr>
          </a:p>
          <a:p>
            <a:pPr algn="just">
              <a:lnSpc>
                <a:spcPct val="150000"/>
              </a:lnSpc>
            </a:pPr>
            <a:r>
              <a:rPr lang="zh-CN" altLang="en-US" sz="1100" dirty="0" smtClean="0">
                <a:solidFill>
                  <a:srgbClr val="404040"/>
                </a:solidFill>
                <a:latin typeface="方正清刻本悦宋简体" panose="02000000000000000000" pitchFamily="2" charset="-122"/>
                <a:ea typeface="方正清刻本悦宋简体" panose="02000000000000000000" pitchFamily="2" charset="-122"/>
              </a:rPr>
              <a:t>数据的结构对模型的影响特别大，所以我们在建模式要十分注意数据结构</a:t>
            </a:r>
            <a:endParaRPr lang="zh-CN" altLang="en-US" sz="1100" dirty="0">
              <a:solidFill>
                <a:srgbClr val="404040"/>
              </a:solidFill>
              <a:latin typeface="方正清刻本悦宋简体" panose="02000000000000000000" pitchFamily="2" charset="-122"/>
              <a:ea typeface="方正清刻本悦宋简体" panose="02000000000000000000" pitchFamily="2" charset="-122"/>
            </a:endParaRPr>
          </a:p>
        </p:txBody>
      </p:sp>
      <p:sp>
        <p:nvSpPr>
          <p:cNvPr id="15" name="矩形 14"/>
          <p:cNvSpPr/>
          <p:nvPr/>
        </p:nvSpPr>
        <p:spPr>
          <a:xfrm>
            <a:off x="1121927" y="334428"/>
            <a:ext cx="1107996" cy="461665"/>
          </a:xfrm>
          <a:prstGeom prst="rect">
            <a:avLst/>
          </a:prstGeom>
          <a:noFill/>
        </p:spPr>
        <p:txBody>
          <a:bodyPr wrap="none">
            <a:spAutoFit/>
          </a:bodyPr>
          <a:lstStyle/>
          <a:p>
            <a:pPr algn="ct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rPr>
              <a:t>再建模</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258794" y="334428"/>
            <a:ext cx="698500" cy="546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lumMod val="75000"/>
                    <a:lumOff val="25000"/>
                  </a:schemeClr>
                </a:solidFill>
                <a:latin typeface="+mj-lt"/>
                <a:ea typeface="微软雅黑" panose="020B0503020204020204" pitchFamily="34" charset="-122"/>
              </a:rPr>
              <a:t>3</a:t>
            </a:r>
            <a:endParaRPr lang="zh-CN" altLang="en-US" sz="2400" b="1" dirty="0">
              <a:solidFill>
                <a:schemeClr val="tx1">
                  <a:lumMod val="75000"/>
                  <a:lumOff val="25000"/>
                </a:schemeClr>
              </a:solidFill>
              <a:latin typeface="+mj-lt"/>
              <a:ea typeface="微软雅黑" panose="020B0503020204020204" pitchFamily="34" charset="-122"/>
            </a:endParaRPr>
          </a:p>
        </p:txBody>
      </p:sp>
      <p:grpSp>
        <p:nvGrpSpPr>
          <p:cNvPr id="17" name="组合 16"/>
          <p:cNvGrpSpPr/>
          <p:nvPr/>
        </p:nvGrpSpPr>
        <p:grpSpPr>
          <a:xfrm>
            <a:off x="346483" y="280751"/>
            <a:ext cx="523122" cy="653826"/>
            <a:chOff x="2668588" y="1189513"/>
            <a:chExt cx="3238500" cy="4047650"/>
          </a:xfrm>
        </p:grpSpPr>
        <p:grpSp>
          <p:nvGrpSpPr>
            <p:cNvPr id="18" name="组合 17"/>
            <p:cNvGrpSpPr/>
            <p:nvPr/>
          </p:nvGrpSpPr>
          <p:grpSpPr>
            <a:xfrm>
              <a:off x="2668588" y="1189513"/>
              <a:ext cx="3238500" cy="1309688"/>
              <a:chOff x="4478338" y="1241901"/>
              <a:chExt cx="3238500" cy="1309688"/>
            </a:xfrm>
          </p:grpSpPr>
          <p:sp>
            <p:nvSpPr>
              <p:cNvPr id="31" name="Freeform 5"/>
              <p:cNvSpPr/>
              <p:nvPr/>
            </p:nvSpPr>
            <p:spPr bwMode="auto">
              <a:xfrm>
                <a:off x="4478338" y="1241901"/>
                <a:ext cx="3238500" cy="1309688"/>
              </a:xfrm>
              <a:custGeom>
                <a:avLst/>
                <a:gdLst>
                  <a:gd name="T0" fmla="*/ 13 w 2040"/>
                  <a:gd name="T1" fmla="*/ 825 h 825"/>
                  <a:gd name="T2" fmla="*/ 13 w 2040"/>
                  <a:gd name="T3" fmla="*/ 603 h 825"/>
                  <a:gd name="T4" fmla="*/ 1020 w 2040"/>
                  <a:gd name="T5" fmla="*/ 22 h 825"/>
                  <a:gd name="T6" fmla="*/ 2026 w 2040"/>
                  <a:gd name="T7" fmla="*/ 603 h 825"/>
                  <a:gd name="T8" fmla="*/ 2026 w 2040"/>
                  <a:gd name="T9" fmla="*/ 825 h 825"/>
                  <a:gd name="T10" fmla="*/ 2040 w 2040"/>
                  <a:gd name="T11" fmla="*/ 825 h 825"/>
                  <a:gd name="T12" fmla="*/ 2040 w 2040"/>
                  <a:gd name="T13" fmla="*/ 591 h 825"/>
                  <a:gd name="T14" fmla="*/ 1020 w 2040"/>
                  <a:gd name="T15" fmla="*/ 0 h 825"/>
                  <a:gd name="T16" fmla="*/ 0 w 2040"/>
                  <a:gd name="T17" fmla="*/ 591 h 825"/>
                  <a:gd name="T18" fmla="*/ 0 w 2040"/>
                  <a:gd name="T19" fmla="*/ 825 h 825"/>
                  <a:gd name="T20" fmla="*/ 13 w 2040"/>
                  <a:gd name="T21" fmla="*/ 825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5">
                    <a:moveTo>
                      <a:pt x="13" y="825"/>
                    </a:moveTo>
                    <a:lnTo>
                      <a:pt x="13" y="603"/>
                    </a:lnTo>
                    <a:lnTo>
                      <a:pt x="1020" y="22"/>
                    </a:lnTo>
                    <a:lnTo>
                      <a:pt x="2026" y="603"/>
                    </a:lnTo>
                    <a:lnTo>
                      <a:pt x="2026" y="825"/>
                    </a:lnTo>
                    <a:lnTo>
                      <a:pt x="2040" y="825"/>
                    </a:lnTo>
                    <a:lnTo>
                      <a:pt x="2040" y="591"/>
                    </a:lnTo>
                    <a:lnTo>
                      <a:pt x="1020" y="0"/>
                    </a:lnTo>
                    <a:lnTo>
                      <a:pt x="0" y="591"/>
                    </a:lnTo>
                    <a:lnTo>
                      <a:pt x="0" y="825"/>
                    </a:lnTo>
                    <a:lnTo>
                      <a:pt x="13" y="82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2" name="Freeform 9"/>
              <p:cNvSpPr/>
              <p:nvPr/>
            </p:nvSpPr>
            <p:spPr bwMode="auto">
              <a:xfrm>
                <a:off x="4592638" y="1386364"/>
                <a:ext cx="3008313" cy="1165225"/>
              </a:xfrm>
              <a:custGeom>
                <a:avLst/>
                <a:gdLst>
                  <a:gd name="T0" fmla="*/ 66 w 1895"/>
                  <a:gd name="T1" fmla="*/ 734 h 734"/>
                  <a:gd name="T2" fmla="*/ 66 w 1895"/>
                  <a:gd name="T3" fmla="*/ 587 h 734"/>
                  <a:gd name="T4" fmla="*/ 944 w 1895"/>
                  <a:gd name="T5" fmla="*/ 81 h 734"/>
                  <a:gd name="T6" fmla="*/ 1822 w 1895"/>
                  <a:gd name="T7" fmla="*/ 587 h 734"/>
                  <a:gd name="T8" fmla="*/ 1822 w 1895"/>
                  <a:gd name="T9" fmla="*/ 734 h 734"/>
                  <a:gd name="T10" fmla="*/ 1895 w 1895"/>
                  <a:gd name="T11" fmla="*/ 734 h 734"/>
                  <a:gd name="T12" fmla="*/ 1895 w 1895"/>
                  <a:gd name="T13" fmla="*/ 546 h 734"/>
                  <a:gd name="T14" fmla="*/ 948 w 1895"/>
                  <a:gd name="T15" fmla="*/ 0 h 734"/>
                  <a:gd name="T16" fmla="*/ 0 w 1895"/>
                  <a:gd name="T17" fmla="*/ 546 h 734"/>
                  <a:gd name="T18" fmla="*/ 0 w 1895"/>
                  <a:gd name="T19" fmla="*/ 734 h 734"/>
                  <a:gd name="T20" fmla="*/ 66 w 1895"/>
                  <a:gd name="T21"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4">
                    <a:moveTo>
                      <a:pt x="66" y="734"/>
                    </a:moveTo>
                    <a:lnTo>
                      <a:pt x="66" y="587"/>
                    </a:lnTo>
                    <a:lnTo>
                      <a:pt x="944" y="81"/>
                    </a:lnTo>
                    <a:lnTo>
                      <a:pt x="1822" y="587"/>
                    </a:lnTo>
                    <a:lnTo>
                      <a:pt x="1822" y="734"/>
                    </a:lnTo>
                    <a:lnTo>
                      <a:pt x="1895" y="734"/>
                    </a:lnTo>
                    <a:lnTo>
                      <a:pt x="1895" y="546"/>
                    </a:lnTo>
                    <a:lnTo>
                      <a:pt x="948" y="0"/>
                    </a:lnTo>
                    <a:lnTo>
                      <a:pt x="0" y="546"/>
                    </a:lnTo>
                    <a:lnTo>
                      <a:pt x="0" y="734"/>
                    </a:lnTo>
                    <a:lnTo>
                      <a:pt x="66" y="73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nvGrpSpPr>
            <p:cNvPr id="20" name="组合 19"/>
            <p:cNvGrpSpPr/>
            <p:nvPr/>
          </p:nvGrpSpPr>
          <p:grpSpPr>
            <a:xfrm>
              <a:off x="2668588" y="3924300"/>
              <a:ext cx="3238500" cy="1312863"/>
              <a:chOff x="4478338" y="3976688"/>
              <a:chExt cx="3238500" cy="1312863"/>
            </a:xfrm>
          </p:grpSpPr>
          <p:sp>
            <p:nvSpPr>
              <p:cNvPr id="22" name="Freeform 6"/>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 name="T20" fmla="*/ 1020 w 2040"/>
                  <a:gd name="T21" fmla="*/ 80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lnTo>
                      <a:pt x="1020" y="80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23" name="Freeform 7"/>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8"/>
              <p:cNvSpPr/>
              <p:nvPr/>
            </p:nvSpPr>
            <p:spPr bwMode="auto">
              <a:xfrm>
                <a:off x="4592638" y="3976688"/>
                <a:ext cx="3008313" cy="1171575"/>
              </a:xfrm>
              <a:custGeom>
                <a:avLst/>
                <a:gdLst>
                  <a:gd name="T0" fmla="*/ 1822 w 1895"/>
                  <a:gd name="T1" fmla="*/ 0 h 738"/>
                  <a:gd name="T2" fmla="*/ 1822 w 1895"/>
                  <a:gd name="T3" fmla="*/ 150 h 738"/>
                  <a:gd name="T4" fmla="*/ 944 w 1895"/>
                  <a:gd name="T5" fmla="*/ 655 h 738"/>
                  <a:gd name="T6" fmla="*/ 66 w 1895"/>
                  <a:gd name="T7" fmla="*/ 150 h 738"/>
                  <a:gd name="T8" fmla="*/ 66 w 1895"/>
                  <a:gd name="T9" fmla="*/ 0 h 738"/>
                  <a:gd name="T10" fmla="*/ 0 w 1895"/>
                  <a:gd name="T11" fmla="*/ 0 h 738"/>
                  <a:gd name="T12" fmla="*/ 0 w 1895"/>
                  <a:gd name="T13" fmla="*/ 192 h 738"/>
                  <a:gd name="T14" fmla="*/ 948 w 1895"/>
                  <a:gd name="T15" fmla="*/ 738 h 738"/>
                  <a:gd name="T16" fmla="*/ 1895 w 1895"/>
                  <a:gd name="T17" fmla="*/ 192 h 738"/>
                  <a:gd name="T18" fmla="*/ 1895 w 1895"/>
                  <a:gd name="T19" fmla="*/ 0 h 738"/>
                  <a:gd name="T20" fmla="*/ 1822 w 1895"/>
                  <a:gd name="T21"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8">
                    <a:moveTo>
                      <a:pt x="1822" y="0"/>
                    </a:moveTo>
                    <a:lnTo>
                      <a:pt x="1822" y="150"/>
                    </a:lnTo>
                    <a:lnTo>
                      <a:pt x="944" y="655"/>
                    </a:lnTo>
                    <a:lnTo>
                      <a:pt x="66" y="150"/>
                    </a:lnTo>
                    <a:lnTo>
                      <a:pt x="66" y="0"/>
                    </a:lnTo>
                    <a:lnTo>
                      <a:pt x="0" y="0"/>
                    </a:lnTo>
                    <a:lnTo>
                      <a:pt x="0" y="192"/>
                    </a:lnTo>
                    <a:lnTo>
                      <a:pt x="948" y="738"/>
                    </a:lnTo>
                    <a:lnTo>
                      <a:pt x="1895" y="192"/>
                    </a:lnTo>
                    <a:lnTo>
                      <a:pt x="1895" y="0"/>
                    </a:lnTo>
                    <a:lnTo>
                      <a:pt x="1822"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pic>
        <p:nvPicPr>
          <p:cNvPr id="2" name="图片 1"/>
          <p:cNvPicPr>
            <a:picLocks noChangeAspect="1"/>
          </p:cNvPicPr>
          <p:nvPr/>
        </p:nvPicPr>
        <p:blipFill>
          <a:blip r:embed="rId4"/>
          <a:stretch>
            <a:fillRect/>
          </a:stretch>
        </p:blipFill>
        <p:spPr>
          <a:xfrm>
            <a:off x="0" y="1093440"/>
            <a:ext cx="12192000" cy="3423052"/>
          </a:xfrm>
          <a:prstGeom prst="rect">
            <a:avLst/>
          </a:prstGeom>
          <a:ln>
            <a:noFill/>
          </a:ln>
          <a:effectLst>
            <a:outerShdw blurRad="190500" algn="tl" rotWithShape="0">
              <a:srgbClr val="000000">
                <a:alpha val="70000"/>
              </a:srgbClr>
            </a:outerShdw>
          </a:effectLst>
        </p:spPr>
      </p:pic>
      <p:pic>
        <p:nvPicPr>
          <p:cNvPr id="4" name="图片 3"/>
          <p:cNvPicPr>
            <a:picLocks noChangeAspect="1"/>
          </p:cNvPicPr>
          <p:nvPr/>
        </p:nvPicPr>
        <p:blipFill>
          <a:blip r:embed="rId5"/>
          <a:stretch>
            <a:fillRect/>
          </a:stretch>
        </p:blipFill>
        <p:spPr>
          <a:xfrm>
            <a:off x="471322" y="4570168"/>
            <a:ext cx="3889585" cy="13046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0">
        <p14:prism isContent="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14" presetClass="entr" presetSubtype="10" fill="hold" grpId="0" nodeType="withEffect">
                                  <p:stCondLst>
                                    <p:cond delay="250"/>
                                  </p:stCondLst>
                                  <p:childTnLst>
                                    <p:set>
                                      <p:cBhvr>
                                        <p:cTn id="16" dur="1" fill="hold">
                                          <p:stCondLst>
                                            <p:cond delay="0"/>
                                          </p:stCondLst>
                                        </p:cTn>
                                        <p:tgtEl>
                                          <p:spTgt spid="19"/>
                                        </p:tgtEl>
                                        <p:attrNameLst>
                                          <p:attrName>style.visibility</p:attrName>
                                        </p:attrNameLst>
                                      </p:cBhvr>
                                      <p:to>
                                        <p:strVal val="visible"/>
                                      </p:to>
                                    </p:set>
                                    <p:animEffect transition="in" filter="randombar(horizontal)">
                                      <p:cBhvr>
                                        <p:cTn id="17" dur="500"/>
                                        <p:tgtEl>
                                          <p:spTgt spid="19"/>
                                        </p:tgtEl>
                                      </p:cBhvr>
                                    </p:animEffect>
                                  </p:childTnLst>
                                </p:cTn>
                              </p:par>
                              <p:par>
                                <p:cTn id="18" presetID="14" presetClass="entr" presetSubtype="10" fill="hold" grpId="0" nodeType="withEffect">
                                  <p:stCondLst>
                                    <p:cond delay="250"/>
                                  </p:stCondLst>
                                  <p:childTnLst>
                                    <p:set>
                                      <p:cBhvr>
                                        <p:cTn id="19" dur="1" fill="hold">
                                          <p:stCondLst>
                                            <p:cond delay="0"/>
                                          </p:stCondLst>
                                        </p:cTn>
                                        <p:tgtEl>
                                          <p:spTgt spid="25"/>
                                        </p:tgtEl>
                                        <p:attrNameLst>
                                          <p:attrName>style.visibility</p:attrName>
                                        </p:attrNameLst>
                                      </p:cBhvr>
                                      <p:to>
                                        <p:strVal val="visible"/>
                                      </p:to>
                                    </p:set>
                                    <p:animEffect transition="in" filter="randombar(horizontal)">
                                      <p:cBhvr>
                                        <p:cTn id="2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p:bldP spid="21" grpId="0" animBg="1"/>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40321"/>
            <a:ext cx="12192000" cy="35492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087970" y="2583060"/>
            <a:ext cx="3253006" cy="754743"/>
          </a:xfrm>
          <a:prstGeom prst="rect">
            <a:avLst/>
          </a:prstGeom>
          <a:solidFill>
            <a:srgbClr val="6A6A6A"/>
          </a:solidFill>
          <a:ln>
            <a:noFill/>
          </a:ln>
          <a:effectLst>
            <a:outerShdw blurRad="254000" dist="63500" dir="5700000" sx="104000" sy="104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Light" panose="020B0502040204020203" pitchFamily="34" charset="-122"/>
                <a:ea typeface="微软雅黑 Light" panose="020B0502040204020203" pitchFamily="34" charset="-122"/>
              </a:rPr>
              <a:t>交叉验证</a:t>
            </a:r>
            <a:endParaRPr lang="zh-CN" altLang="en-US" sz="2400" b="1" dirty="0">
              <a:solidFill>
                <a:schemeClr val="bg1"/>
              </a:solidFill>
              <a:latin typeface="微软雅黑 Light" panose="020B0502040204020203" pitchFamily="34" charset="-122"/>
              <a:ea typeface="微软雅黑 Light" panose="020B0502040204020203" pitchFamily="34" charset="-122"/>
            </a:endParaRPr>
          </a:p>
        </p:txBody>
      </p:sp>
      <p:sp>
        <p:nvSpPr>
          <p:cNvPr id="7" name="矩形 6"/>
          <p:cNvSpPr/>
          <p:nvPr/>
        </p:nvSpPr>
        <p:spPr>
          <a:xfrm>
            <a:off x="6165634" y="1409296"/>
            <a:ext cx="2110036" cy="646803"/>
          </a:xfrm>
          <a:prstGeom prst="rect">
            <a:avLst/>
          </a:prstGeom>
          <a:no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一</a:t>
            </a:r>
            <a:r>
              <a:rPr lang="en-US" altLang="zh-CN"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a:t>
            </a:r>
            <a:r>
              <a:rPr lang="zh-CN" altLang="en-US"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避免过拟合</a:t>
            </a:r>
            <a:endParaRPr lang="zh-CN" altLang="en-US"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0" name="矩形 9"/>
          <p:cNvSpPr/>
          <p:nvPr/>
        </p:nvSpPr>
        <p:spPr>
          <a:xfrm>
            <a:off x="9191196" y="1409296"/>
            <a:ext cx="2085278" cy="646803"/>
          </a:xfrm>
          <a:prstGeom prst="rect">
            <a:avLst/>
          </a:prstGeom>
          <a:no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二</a:t>
            </a:r>
            <a:r>
              <a:rPr lang="en-US" altLang="zh-CN" sz="20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a:t>
            </a:r>
            <a:r>
              <a:rPr lang="zh-CN" altLang="en-US" sz="20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提升模型稳定</a:t>
            </a:r>
            <a:endParaRPr lang="zh-CN" altLang="en-US" sz="20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矩形 14"/>
          <p:cNvSpPr/>
          <p:nvPr/>
        </p:nvSpPr>
        <p:spPr>
          <a:xfrm>
            <a:off x="6142028" y="2260007"/>
            <a:ext cx="2243689" cy="854080"/>
          </a:xfrm>
          <a:prstGeom prst="rect">
            <a:avLst/>
          </a:prstGeom>
        </p:spPr>
        <p:txBody>
          <a:bodyPr wrap="square">
            <a:spAutoFit/>
          </a:bodyPr>
          <a:lstStyle/>
          <a:p>
            <a:pPr>
              <a:lnSpc>
                <a:spcPct val="150000"/>
              </a:lnSpc>
            </a:pPr>
            <a:r>
              <a:rPr lang="zh-CN" altLang="en-US" sz="1100" dirty="0" smtClean="0">
                <a:solidFill>
                  <a:srgbClr val="404040"/>
                </a:solidFill>
                <a:latin typeface="微软雅黑 Light" panose="020B0502040204020203" pitchFamily="34" charset="-122"/>
                <a:ea typeface="微软雅黑 Light" panose="020B0502040204020203" pitchFamily="34" charset="-122"/>
              </a:rPr>
              <a:t>我们在随机森林建模结束后，为了避免过拟合，所以采用了交叉验证的方法</a:t>
            </a:r>
            <a:endParaRPr lang="zh-CN" altLang="en-US" sz="1100" dirty="0">
              <a:solidFill>
                <a:srgbClr val="404040"/>
              </a:solidFill>
              <a:latin typeface="微软雅黑 Light" panose="020B0502040204020203" pitchFamily="34" charset="-122"/>
              <a:ea typeface="微软雅黑 Light" panose="020B0502040204020203" pitchFamily="34" charset="-122"/>
            </a:endParaRPr>
          </a:p>
        </p:txBody>
      </p:sp>
      <p:sp>
        <p:nvSpPr>
          <p:cNvPr id="21" name="矩形 20"/>
          <p:cNvSpPr/>
          <p:nvPr/>
        </p:nvSpPr>
        <p:spPr>
          <a:xfrm>
            <a:off x="9154971" y="2260007"/>
            <a:ext cx="2328033" cy="600164"/>
          </a:xfrm>
          <a:prstGeom prst="rect">
            <a:avLst/>
          </a:prstGeom>
        </p:spPr>
        <p:txBody>
          <a:bodyPr wrap="square">
            <a:spAutoFit/>
          </a:bodyPr>
          <a:lstStyle/>
          <a:p>
            <a:pPr>
              <a:lnSpc>
                <a:spcPct val="150000"/>
              </a:lnSpc>
            </a:pPr>
            <a:r>
              <a:rPr lang="zh-CN" altLang="en-US" sz="1100" dirty="0" smtClean="0">
                <a:solidFill>
                  <a:srgbClr val="404040"/>
                </a:solidFill>
                <a:latin typeface="微软雅黑 Light" panose="020B0502040204020203" pitchFamily="34" charset="-122"/>
                <a:ea typeface="微软雅黑 Light" panose="020B0502040204020203" pitchFamily="34" charset="-122"/>
              </a:rPr>
              <a:t>使用交叉验证目的就是为了提升模型的稳定性</a:t>
            </a:r>
            <a:endParaRPr lang="zh-CN" altLang="en-US" sz="1100" dirty="0">
              <a:solidFill>
                <a:srgbClr val="404040"/>
              </a:solidFill>
              <a:latin typeface="微软雅黑 Light" panose="020B0502040204020203" pitchFamily="34" charset="-122"/>
              <a:ea typeface="微软雅黑 Light" panose="020B0502040204020203" pitchFamily="34" charset="-122"/>
            </a:endParaRPr>
          </a:p>
        </p:txBody>
      </p:sp>
      <p:sp>
        <p:nvSpPr>
          <p:cNvPr id="5" name="矩形 4"/>
          <p:cNvSpPr/>
          <p:nvPr/>
        </p:nvSpPr>
        <p:spPr>
          <a:xfrm>
            <a:off x="1902003" y="3529526"/>
            <a:ext cx="3624940" cy="1384995"/>
          </a:xfrm>
          <a:prstGeom prst="rect">
            <a:avLst/>
          </a:prstGeom>
        </p:spPr>
        <p:txBody>
          <a:bodyPr wrap="square">
            <a:spAutoFit/>
          </a:bodyPr>
          <a:lstStyle/>
          <a:p>
            <a:pPr algn="ctr">
              <a:lnSpc>
                <a:spcPct val="150000"/>
              </a:lnSpc>
            </a:pPr>
            <a:r>
              <a:rPr lang="zh-CN" altLang="en-US" sz="1400" dirty="0">
                <a:solidFill>
                  <a:schemeClr val="bg1"/>
                </a:solidFill>
                <a:latin typeface="微软雅黑 Light" panose="020B0502040204020203" pitchFamily="34" charset="-122"/>
                <a:ea typeface="微软雅黑 Light" panose="020B0502040204020203"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3" name="矩形 12"/>
          <p:cNvSpPr/>
          <p:nvPr/>
        </p:nvSpPr>
        <p:spPr>
          <a:xfrm>
            <a:off x="6828747" y="4040358"/>
            <a:ext cx="736599" cy="646803"/>
          </a:xfrm>
          <a:prstGeom prst="rect">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latin typeface="微软雅黑 Light" panose="020B0502040204020203" pitchFamily="34" charset="-122"/>
                <a:ea typeface="微软雅黑 Light" panose="020B0502040204020203" pitchFamily="34" charset="-122"/>
              </a:rPr>
              <a:t>C</a:t>
            </a:r>
            <a:endParaRPr lang="zh-CN" altLang="en-US" sz="2800" b="1" dirty="0">
              <a:solidFill>
                <a:schemeClr val="bg1"/>
              </a:solidFill>
              <a:latin typeface="微软雅黑 Light" panose="020B0502040204020203" pitchFamily="34" charset="-122"/>
              <a:ea typeface="微软雅黑 Light" panose="020B0502040204020203" pitchFamily="34" charset="-122"/>
            </a:endParaRPr>
          </a:p>
        </p:txBody>
      </p:sp>
      <p:sp>
        <p:nvSpPr>
          <p:cNvPr id="19" name="矩形 18"/>
          <p:cNvSpPr/>
          <p:nvPr/>
        </p:nvSpPr>
        <p:spPr>
          <a:xfrm>
            <a:off x="9588501" y="4040358"/>
            <a:ext cx="736599" cy="646803"/>
          </a:xfrm>
          <a:prstGeom prst="rect">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latin typeface="微软雅黑 Light" panose="020B0502040204020203" pitchFamily="34" charset="-122"/>
                <a:ea typeface="微软雅黑 Light" panose="020B0502040204020203" pitchFamily="34" charset="-122"/>
              </a:rPr>
              <a:t>D</a:t>
            </a:r>
            <a:endParaRPr lang="zh-CN" altLang="en-US" sz="2800" b="1" dirty="0">
              <a:solidFill>
                <a:schemeClr val="bg1"/>
              </a:solidFill>
              <a:latin typeface="微软雅黑 Light" panose="020B0502040204020203" pitchFamily="34" charset="-122"/>
              <a:ea typeface="微软雅黑 Light" panose="020B0502040204020203" pitchFamily="34" charset="-122"/>
            </a:endParaRPr>
          </a:p>
        </p:txBody>
      </p:sp>
      <p:sp>
        <p:nvSpPr>
          <p:cNvPr id="22" name="矩形 21"/>
          <p:cNvSpPr/>
          <p:nvPr/>
        </p:nvSpPr>
        <p:spPr>
          <a:xfrm>
            <a:off x="8901782" y="4811230"/>
            <a:ext cx="2110036" cy="784830"/>
          </a:xfrm>
          <a:prstGeom prst="rect">
            <a:avLst/>
          </a:prstGeom>
        </p:spPr>
        <p:txBody>
          <a:bodyPr wrap="square">
            <a:spAutoFit/>
          </a:bodyPr>
          <a:lstStyle/>
          <a:p>
            <a:pPr algn="ctr">
              <a:lnSpc>
                <a:spcPct val="150000"/>
              </a:lnSpc>
            </a:pPr>
            <a:r>
              <a:rPr lang="zh-CN" altLang="en-US" sz="1000" dirty="0">
                <a:solidFill>
                  <a:schemeClr val="bg1"/>
                </a:solidFill>
                <a:latin typeface="微软雅黑 Light" panose="020B0502040204020203" pitchFamily="34" charset="-122"/>
                <a:ea typeface="微软雅黑 Light" panose="020B0502040204020203" pitchFamily="34" charset="-122"/>
              </a:rPr>
              <a:t>您的内容打在这里，或者通过复制您的文本后，在此框中选择粘贴，并选择只保留文字</a:t>
            </a:r>
          </a:p>
        </p:txBody>
      </p:sp>
      <p:sp>
        <p:nvSpPr>
          <p:cNvPr id="23" name="矩形 22"/>
          <p:cNvSpPr/>
          <p:nvPr/>
        </p:nvSpPr>
        <p:spPr>
          <a:xfrm>
            <a:off x="6142028" y="4811230"/>
            <a:ext cx="2110036" cy="784830"/>
          </a:xfrm>
          <a:prstGeom prst="rect">
            <a:avLst/>
          </a:prstGeom>
        </p:spPr>
        <p:txBody>
          <a:bodyPr wrap="square">
            <a:spAutoFit/>
          </a:bodyPr>
          <a:lstStyle/>
          <a:p>
            <a:pPr algn="ctr">
              <a:lnSpc>
                <a:spcPct val="150000"/>
              </a:lnSpc>
            </a:pPr>
            <a:r>
              <a:rPr lang="zh-CN" altLang="en-US" sz="1000" dirty="0">
                <a:solidFill>
                  <a:schemeClr val="bg1"/>
                </a:solidFill>
                <a:latin typeface="微软雅黑 Light" panose="020B0502040204020203" pitchFamily="34" charset="-122"/>
                <a:ea typeface="微软雅黑 Light" panose="020B0502040204020203" pitchFamily="34" charset="-122"/>
              </a:rPr>
              <a:t>您的内容打在这里，或者通过复制您的文本后，在此框中选择粘贴，并选择只保留文字</a:t>
            </a:r>
          </a:p>
        </p:txBody>
      </p:sp>
      <p:sp>
        <p:nvSpPr>
          <p:cNvPr id="24" name="矩形 23">
            <a:extLst>
              <a:ext uri="{FF2B5EF4-FFF2-40B4-BE49-F238E27FC236}">
                <a16:creationId xmlns:a16="http://schemas.microsoft.com/office/drawing/2014/main" id="{3C5C9E01-271B-44E2-8F2C-8E5CA9F6B36C}"/>
              </a:ext>
            </a:extLst>
          </p:cNvPr>
          <p:cNvSpPr/>
          <p:nvPr/>
        </p:nvSpPr>
        <p:spPr>
          <a:xfrm>
            <a:off x="1044983" y="363371"/>
            <a:ext cx="1415772" cy="461665"/>
          </a:xfrm>
          <a:prstGeom prst="rect">
            <a:avLst/>
          </a:prstGeom>
          <a:noFill/>
        </p:spPr>
        <p:txBody>
          <a:bodyPr wrap="none">
            <a:spAutoFit/>
          </a:bodyPr>
          <a:lstStyle/>
          <a:p>
            <a:pPr algn="ct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模型提升</a:t>
            </a:r>
            <a:endPar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5" name="矩形 24">
            <a:extLst>
              <a:ext uri="{FF2B5EF4-FFF2-40B4-BE49-F238E27FC236}">
                <a16:creationId xmlns:a16="http://schemas.microsoft.com/office/drawing/2014/main" id="{078A31CF-A1FE-4017-BBE5-0FAE2F178080}"/>
              </a:ext>
            </a:extLst>
          </p:cNvPr>
          <p:cNvSpPr/>
          <p:nvPr/>
        </p:nvSpPr>
        <p:spPr>
          <a:xfrm>
            <a:off x="258794" y="334428"/>
            <a:ext cx="698500" cy="546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tx1">
                    <a:lumMod val="75000"/>
                    <a:lumOff val="25000"/>
                  </a:schemeClr>
                </a:solidFill>
                <a:latin typeface="+mj-lt"/>
                <a:ea typeface="方正清刻本悦宋简体" panose="02000000000000000000" pitchFamily="2" charset="-122"/>
              </a:rPr>
              <a:t>4</a:t>
            </a:r>
            <a:endParaRPr lang="zh-CN" altLang="en-US" sz="2400" b="1" dirty="0">
              <a:solidFill>
                <a:schemeClr val="tx1">
                  <a:lumMod val="75000"/>
                  <a:lumOff val="25000"/>
                </a:schemeClr>
              </a:solidFill>
              <a:latin typeface="+mj-lt"/>
              <a:ea typeface="方正清刻本悦宋简体" panose="02000000000000000000" pitchFamily="2" charset="-122"/>
            </a:endParaRPr>
          </a:p>
        </p:txBody>
      </p:sp>
      <p:grpSp>
        <p:nvGrpSpPr>
          <p:cNvPr id="33" name="组合 32">
            <a:extLst>
              <a:ext uri="{FF2B5EF4-FFF2-40B4-BE49-F238E27FC236}">
                <a16:creationId xmlns:a16="http://schemas.microsoft.com/office/drawing/2014/main" id="{3F896AF0-193D-44D4-B021-C3A128C56781}"/>
              </a:ext>
            </a:extLst>
          </p:cNvPr>
          <p:cNvGrpSpPr/>
          <p:nvPr/>
        </p:nvGrpSpPr>
        <p:grpSpPr>
          <a:xfrm>
            <a:off x="346483" y="280751"/>
            <a:ext cx="523122" cy="653826"/>
            <a:chOff x="2668588" y="1189513"/>
            <a:chExt cx="3238500" cy="4047650"/>
          </a:xfrm>
        </p:grpSpPr>
        <p:grpSp>
          <p:nvGrpSpPr>
            <p:cNvPr id="34" name="组合 33">
              <a:extLst>
                <a:ext uri="{FF2B5EF4-FFF2-40B4-BE49-F238E27FC236}">
                  <a16:creationId xmlns:a16="http://schemas.microsoft.com/office/drawing/2014/main" id="{9057B277-0470-476F-9146-5B9D6B4FD7E0}"/>
                </a:ext>
              </a:extLst>
            </p:cNvPr>
            <p:cNvGrpSpPr/>
            <p:nvPr/>
          </p:nvGrpSpPr>
          <p:grpSpPr>
            <a:xfrm>
              <a:off x="2668588" y="1189513"/>
              <a:ext cx="3238500" cy="1309688"/>
              <a:chOff x="4478338" y="1241901"/>
              <a:chExt cx="3238500" cy="1309688"/>
            </a:xfrm>
          </p:grpSpPr>
          <p:sp>
            <p:nvSpPr>
              <p:cNvPr id="39" name="Freeform 5">
                <a:extLst>
                  <a:ext uri="{FF2B5EF4-FFF2-40B4-BE49-F238E27FC236}">
                    <a16:creationId xmlns:a16="http://schemas.microsoft.com/office/drawing/2014/main" id="{A8966805-8DF1-468A-BFE7-FD1BE93C8238}"/>
                  </a:ext>
                </a:extLst>
              </p:cNvPr>
              <p:cNvSpPr/>
              <p:nvPr/>
            </p:nvSpPr>
            <p:spPr bwMode="auto">
              <a:xfrm>
                <a:off x="4478338" y="1241901"/>
                <a:ext cx="3238500" cy="1309688"/>
              </a:xfrm>
              <a:custGeom>
                <a:avLst/>
                <a:gdLst>
                  <a:gd name="T0" fmla="*/ 13 w 2040"/>
                  <a:gd name="T1" fmla="*/ 825 h 825"/>
                  <a:gd name="T2" fmla="*/ 13 w 2040"/>
                  <a:gd name="T3" fmla="*/ 603 h 825"/>
                  <a:gd name="T4" fmla="*/ 1020 w 2040"/>
                  <a:gd name="T5" fmla="*/ 22 h 825"/>
                  <a:gd name="T6" fmla="*/ 2026 w 2040"/>
                  <a:gd name="T7" fmla="*/ 603 h 825"/>
                  <a:gd name="T8" fmla="*/ 2026 w 2040"/>
                  <a:gd name="T9" fmla="*/ 825 h 825"/>
                  <a:gd name="T10" fmla="*/ 2040 w 2040"/>
                  <a:gd name="T11" fmla="*/ 825 h 825"/>
                  <a:gd name="T12" fmla="*/ 2040 w 2040"/>
                  <a:gd name="T13" fmla="*/ 591 h 825"/>
                  <a:gd name="T14" fmla="*/ 1020 w 2040"/>
                  <a:gd name="T15" fmla="*/ 0 h 825"/>
                  <a:gd name="T16" fmla="*/ 0 w 2040"/>
                  <a:gd name="T17" fmla="*/ 591 h 825"/>
                  <a:gd name="T18" fmla="*/ 0 w 2040"/>
                  <a:gd name="T19" fmla="*/ 825 h 825"/>
                  <a:gd name="T20" fmla="*/ 13 w 2040"/>
                  <a:gd name="T21" fmla="*/ 825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5">
                    <a:moveTo>
                      <a:pt x="13" y="825"/>
                    </a:moveTo>
                    <a:lnTo>
                      <a:pt x="13" y="603"/>
                    </a:lnTo>
                    <a:lnTo>
                      <a:pt x="1020" y="22"/>
                    </a:lnTo>
                    <a:lnTo>
                      <a:pt x="2026" y="603"/>
                    </a:lnTo>
                    <a:lnTo>
                      <a:pt x="2026" y="825"/>
                    </a:lnTo>
                    <a:lnTo>
                      <a:pt x="2040" y="825"/>
                    </a:lnTo>
                    <a:lnTo>
                      <a:pt x="2040" y="591"/>
                    </a:lnTo>
                    <a:lnTo>
                      <a:pt x="1020" y="0"/>
                    </a:lnTo>
                    <a:lnTo>
                      <a:pt x="0" y="591"/>
                    </a:lnTo>
                    <a:lnTo>
                      <a:pt x="0" y="825"/>
                    </a:lnTo>
                    <a:lnTo>
                      <a:pt x="13" y="82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40" name="Freeform 9">
                <a:extLst>
                  <a:ext uri="{FF2B5EF4-FFF2-40B4-BE49-F238E27FC236}">
                    <a16:creationId xmlns:a16="http://schemas.microsoft.com/office/drawing/2014/main" id="{A5BBBDCC-97A3-48FE-8631-57188EEDD188}"/>
                  </a:ext>
                </a:extLst>
              </p:cNvPr>
              <p:cNvSpPr/>
              <p:nvPr/>
            </p:nvSpPr>
            <p:spPr bwMode="auto">
              <a:xfrm>
                <a:off x="4592638" y="1386364"/>
                <a:ext cx="3008313" cy="1165225"/>
              </a:xfrm>
              <a:custGeom>
                <a:avLst/>
                <a:gdLst>
                  <a:gd name="T0" fmla="*/ 66 w 1895"/>
                  <a:gd name="T1" fmla="*/ 734 h 734"/>
                  <a:gd name="T2" fmla="*/ 66 w 1895"/>
                  <a:gd name="T3" fmla="*/ 587 h 734"/>
                  <a:gd name="T4" fmla="*/ 944 w 1895"/>
                  <a:gd name="T5" fmla="*/ 81 h 734"/>
                  <a:gd name="T6" fmla="*/ 1822 w 1895"/>
                  <a:gd name="T7" fmla="*/ 587 h 734"/>
                  <a:gd name="T8" fmla="*/ 1822 w 1895"/>
                  <a:gd name="T9" fmla="*/ 734 h 734"/>
                  <a:gd name="T10" fmla="*/ 1895 w 1895"/>
                  <a:gd name="T11" fmla="*/ 734 h 734"/>
                  <a:gd name="T12" fmla="*/ 1895 w 1895"/>
                  <a:gd name="T13" fmla="*/ 546 h 734"/>
                  <a:gd name="T14" fmla="*/ 948 w 1895"/>
                  <a:gd name="T15" fmla="*/ 0 h 734"/>
                  <a:gd name="T16" fmla="*/ 0 w 1895"/>
                  <a:gd name="T17" fmla="*/ 546 h 734"/>
                  <a:gd name="T18" fmla="*/ 0 w 1895"/>
                  <a:gd name="T19" fmla="*/ 734 h 734"/>
                  <a:gd name="T20" fmla="*/ 66 w 1895"/>
                  <a:gd name="T21"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4">
                    <a:moveTo>
                      <a:pt x="66" y="734"/>
                    </a:moveTo>
                    <a:lnTo>
                      <a:pt x="66" y="587"/>
                    </a:lnTo>
                    <a:lnTo>
                      <a:pt x="944" y="81"/>
                    </a:lnTo>
                    <a:lnTo>
                      <a:pt x="1822" y="587"/>
                    </a:lnTo>
                    <a:lnTo>
                      <a:pt x="1822" y="734"/>
                    </a:lnTo>
                    <a:lnTo>
                      <a:pt x="1895" y="734"/>
                    </a:lnTo>
                    <a:lnTo>
                      <a:pt x="1895" y="546"/>
                    </a:lnTo>
                    <a:lnTo>
                      <a:pt x="948" y="0"/>
                    </a:lnTo>
                    <a:lnTo>
                      <a:pt x="0" y="546"/>
                    </a:lnTo>
                    <a:lnTo>
                      <a:pt x="0" y="734"/>
                    </a:lnTo>
                    <a:lnTo>
                      <a:pt x="66" y="73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nvGrpSpPr>
            <p:cNvPr id="35" name="组合 34">
              <a:extLst>
                <a:ext uri="{FF2B5EF4-FFF2-40B4-BE49-F238E27FC236}">
                  <a16:creationId xmlns:a16="http://schemas.microsoft.com/office/drawing/2014/main" id="{ACABFC4B-1D8E-49DE-9E19-B79819364D16}"/>
                </a:ext>
              </a:extLst>
            </p:cNvPr>
            <p:cNvGrpSpPr/>
            <p:nvPr/>
          </p:nvGrpSpPr>
          <p:grpSpPr>
            <a:xfrm>
              <a:off x="2668588" y="3924300"/>
              <a:ext cx="3238500" cy="1312863"/>
              <a:chOff x="4478338" y="3976688"/>
              <a:chExt cx="3238500" cy="1312863"/>
            </a:xfrm>
          </p:grpSpPr>
          <p:sp>
            <p:nvSpPr>
              <p:cNvPr id="36" name="Freeform 6">
                <a:extLst>
                  <a:ext uri="{FF2B5EF4-FFF2-40B4-BE49-F238E27FC236}">
                    <a16:creationId xmlns:a16="http://schemas.microsoft.com/office/drawing/2014/main" id="{FBE0998C-EC0E-4B8E-A205-47511E63E687}"/>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 name="T20" fmla="*/ 1020 w 2040"/>
                  <a:gd name="T21" fmla="*/ 80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lnTo>
                      <a:pt x="1020" y="80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7" name="Freeform 7">
                <a:extLst>
                  <a:ext uri="{FF2B5EF4-FFF2-40B4-BE49-F238E27FC236}">
                    <a16:creationId xmlns:a16="http://schemas.microsoft.com/office/drawing/2014/main" id="{86290785-AE3F-44DA-A506-E95E5D5FCD72}"/>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8">
                <a:extLst>
                  <a:ext uri="{FF2B5EF4-FFF2-40B4-BE49-F238E27FC236}">
                    <a16:creationId xmlns:a16="http://schemas.microsoft.com/office/drawing/2014/main" id="{DC8DCFA2-7EF7-4B02-A273-1F195B81CE1A}"/>
                  </a:ext>
                </a:extLst>
              </p:cNvPr>
              <p:cNvSpPr/>
              <p:nvPr/>
            </p:nvSpPr>
            <p:spPr bwMode="auto">
              <a:xfrm>
                <a:off x="4592638" y="3976688"/>
                <a:ext cx="3008313" cy="1171575"/>
              </a:xfrm>
              <a:custGeom>
                <a:avLst/>
                <a:gdLst>
                  <a:gd name="T0" fmla="*/ 1822 w 1895"/>
                  <a:gd name="T1" fmla="*/ 0 h 738"/>
                  <a:gd name="T2" fmla="*/ 1822 w 1895"/>
                  <a:gd name="T3" fmla="*/ 150 h 738"/>
                  <a:gd name="T4" fmla="*/ 944 w 1895"/>
                  <a:gd name="T5" fmla="*/ 655 h 738"/>
                  <a:gd name="T6" fmla="*/ 66 w 1895"/>
                  <a:gd name="T7" fmla="*/ 150 h 738"/>
                  <a:gd name="T8" fmla="*/ 66 w 1895"/>
                  <a:gd name="T9" fmla="*/ 0 h 738"/>
                  <a:gd name="T10" fmla="*/ 0 w 1895"/>
                  <a:gd name="T11" fmla="*/ 0 h 738"/>
                  <a:gd name="T12" fmla="*/ 0 w 1895"/>
                  <a:gd name="T13" fmla="*/ 192 h 738"/>
                  <a:gd name="T14" fmla="*/ 948 w 1895"/>
                  <a:gd name="T15" fmla="*/ 738 h 738"/>
                  <a:gd name="T16" fmla="*/ 1895 w 1895"/>
                  <a:gd name="T17" fmla="*/ 192 h 738"/>
                  <a:gd name="T18" fmla="*/ 1895 w 1895"/>
                  <a:gd name="T19" fmla="*/ 0 h 738"/>
                  <a:gd name="T20" fmla="*/ 1822 w 1895"/>
                  <a:gd name="T21"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8">
                    <a:moveTo>
                      <a:pt x="1822" y="0"/>
                    </a:moveTo>
                    <a:lnTo>
                      <a:pt x="1822" y="150"/>
                    </a:lnTo>
                    <a:lnTo>
                      <a:pt x="944" y="655"/>
                    </a:lnTo>
                    <a:lnTo>
                      <a:pt x="66" y="150"/>
                    </a:lnTo>
                    <a:lnTo>
                      <a:pt x="66" y="0"/>
                    </a:lnTo>
                    <a:lnTo>
                      <a:pt x="0" y="0"/>
                    </a:lnTo>
                    <a:lnTo>
                      <a:pt x="0" y="192"/>
                    </a:lnTo>
                    <a:lnTo>
                      <a:pt x="948" y="738"/>
                    </a:lnTo>
                    <a:lnTo>
                      <a:pt x="1895" y="192"/>
                    </a:lnTo>
                    <a:lnTo>
                      <a:pt x="1895" y="0"/>
                    </a:lnTo>
                    <a:lnTo>
                      <a:pt x="1822"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pic>
        <p:nvPicPr>
          <p:cNvPr id="2" name="图片 1"/>
          <p:cNvPicPr>
            <a:picLocks noChangeAspect="1"/>
          </p:cNvPicPr>
          <p:nvPr/>
        </p:nvPicPr>
        <p:blipFill rotWithShape="1">
          <a:blip r:embed="rId4"/>
          <a:srcRect b="1942"/>
          <a:stretch/>
        </p:blipFill>
        <p:spPr>
          <a:xfrm>
            <a:off x="1" y="3557958"/>
            <a:ext cx="12192000" cy="323313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74571977"/>
      </p:ext>
    </p:extLst>
  </p:cSld>
  <p:clrMapOvr>
    <a:masterClrMapping/>
  </p:clrMapOvr>
  <mc:AlternateContent xmlns:mc="http://schemas.openxmlformats.org/markup-compatibility/2006" xmlns:p14="http://schemas.microsoft.com/office/powerpoint/2010/main">
    <mc:Choice Requires="p14">
      <p:transition spd="slow" p14:dur="1250" advTm="0">
        <p14:prism isContent="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14" presetClass="entr" presetSubtype="1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Effect transition="in" filter="randombar(horizontal)">
                                      <p:cBhvr>
                                        <p:cTn id="27" dur="500"/>
                                        <p:tgtEl>
                                          <p:spTgt spid="15"/>
                                        </p:tgtEl>
                                      </p:cBhvr>
                                    </p:animEffect>
                                  </p:childTnLst>
                                </p:cTn>
                              </p:par>
                              <p:par>
                                <p:cTn id="28" presetID="14" presetClass="entr" presetSubtype="10"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randombar(horizontal)">
                                      <p:cBhvr>
                                        <p:cTn id="30" dur="500"/>
                                        <p:tgtEl>
                                          <p:spTgt spid="21"/>
                                        </p:tgtEl>
                                      </p:cBhvr>
                                    </p:animEffec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Effect transition="in" filter="fade">
                                      <p:cBhvr>
                                        <p:cTn id="41" dur="500"/>
                                        <p:tgtEl>
                                          <p:spTgt spid="13"/>
                                        </p:tgtEl>
                                      </p:cBhvr>
                                    </p:animEffect>
                                  </p:childTnLst>
                                </p:cTn>
                              </p:par>
                              <p:par>
                                <p:cTn id="42" presetID="14" presetClass="entr" presetSubtype="10" fill="hold" grpId="0" nodeType="withEffect">
                                  <p:stCondLst>
                                    <p:cond delay="500"/>
                                  </p:stCondLst>
                                  <p:childTnLst>
                                    <p:set>
                                      <p:cBhvr>
                                        <p:cTn id="43" dur="1" fill="hold">
                                          <p:stCondLst>
                                            <p:cond delay="0"/>
                                          </p:stCondLst>
                                        </p:cTn>
                                        <p:tgtEl>
                                          <p:spTgt spid="22"/>
                                        </p:tgtEl>
                                        <p:attrNameLst>
                                          <p:attrName>style.visibility</p:attrName>
                                        </p:attrNameLst>
                                      </p:cBhvr>
                                      <p:to>
                                        <p:strVal val="visible"/>
                                      </p:to>
                                    </p:set>
                                    <p:animEffect transition="in" filter="randombar(horizontal)">
                                      <p:cBhvr>
                                        <p:cTn id="44" dur="500"/>
                                        <p:tgtEl>
                                          <p:spTgt spid="22"/>
                                        </p:tgtEl>
                                      </p:cBhvr>
                                    </p:animEffect>
                                  </p:childTnLst>
                                </p:cTn>
                              </p:par>
                              <p:par>
                                <p:cTn id="45" presetID="14" presetClass="entr" presetSubtype="10" fill="hold" grpId="0" nodeType="withEffect">
                                  <p:stCondLst>
                                    <p:cond delay="500"/>
                                  </p:stCondLst>
                                  <p:childTnLst>
                                    <p:set>
                                      <p:cBhvr>
                                        <p:cTn id="46" dur="1" fill="hold">
                                          <p:stCondLst>
                                            <p:cond delay="0"/>
                                          </p:stCondLst>
                                        </p:cTn>
                                        <p:tgtEl>
                                          <p:spTgt spid="23"/>
                                        </p:tgtEl>
                                        <p:attrNameLst>
                                          <p:attrName>style.visibility</p:attrName>
                                        </p:attrNameLst>
                                      </p:cBhvr>
                                      <p:to>
                                        <p:strVal val="visible"/>
                                      </p:to>
                                    </p:set>
                                    <p:animEffect transition="in" filter="randombar(horizontal)">
                                      <p:cBhvr>
                                        <p:cTn id="4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P spid="15" grpId="0"/>
      <p:bldP spid="21" grpId="0"/>
      <p:bldP spid="5" grpId="0"/>
      <p:bldP spid="13" grpId="0" animBg="1"/>
      <p:bldP spid="19" grpId="0" animBg="1"/>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4511996" y="5228022"/>
            <a:ext cx="736599" cy="646803"/>
          </a:xfrm>
          <a:prstGeom prst="rect">
            <a:avLst/>
          </a:prstGeom>
          <a:no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a:t>
            </a:r>
            <a:endParaRPr lang="zh-CN" altLang="en-US" sz="3200" b="1"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19" name="矩形 18"/>
          <p:cNvSpPr/>
          <p:nvPr/>
        </p:nvSpPr>
        <p:spPr>
          <a:xfrm>
            <a:off x="5323947" y="5222496"/>
            <a:ext cx="2796853" cy="600164"/>
          </a:xfrm>
          <a:prstGeom prst="rect">
            <a:avLst/>
          </a:prstGeom>
        </p:spPr>
        <p:txBody>
          <a:bodyPr wrap="square">
            <a:spAutoFit/>
          </a:bodyPr>
          <a:lstStyle/>
          <a:p>
            <a:pPr algn="just">
              <a:lnSpc>
                <a:spcPct val="150000"/>
              </a:lnSpc>
            </a:pPr>
            <a:r>
              <a:rPr lang="zh-CN" altLang="en-US" sz="1100" dirty="0" smtClean="0">
                <a:solidFill>
                  <a:srgbClr val="404040"/>
                </a:solidFill>
                <a:latin typeface="方正清刻本悦宋简体" panose="02000000000000000000" pitchFamily="2" charset="-122"/>
                <a:ea typeface="方正清刻本悦宋简体" panose="02000000000000000000" pitchFamily="2" charset="-122"/>
              </a:rPr>
              <a:t>可以看出来模型在进行自动调参之后的准确率有了提高</a:t>
            </a:r>
            <a:endParaRPr lang="zh-CN" altLang="en-US" sz="1100" dirty="0">
              <a:solidFill>
                <a:srgbClr val="404040"/>
              </a:solidFill>
              <a:latin typeface="方正清刻本悦宋简体" panose="02000000000000000000" pitchFamily="2" charset="-122"/>
              <a:ea typeface="方正清刻本悦宋简体" panose="02000000000000000000" pitchFamily="2" charset="-122"/>
            </a:endParaRPr>
          </a:p>
        </p:txBody>
      </p:sp>
      <p:sp>
        <p:nvSpPr>
          <p:cNvPr id="21" name="矩形 20"/>
          <p:cNvSpPr/>
          <p:nvPr/>
        </p:nvSpPr>
        <p:spPr>
          <a:xfrm>
            <a:off x="8163586" y="5231747"/>
            <a:ext cx="736599" cy="646803"/>
          </a:xfrm>
          <a:prstGeom prst="rect">
            <a:avLst/>
          </a:prstGeom>
          <a:no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B</a:t>
            </a:r>
            <a:endParaRPr lang="zh-CN" altLang="en-US" sz="3200" b="1"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25" name="矩形 24"/>
          <p:cNvSpPr/>
          <p:nvPr/>
        </p:nvSpPr>
        <p:spPr>
          <a:xfrm>
            <a:off x="8942971" y="5147466"/>
            <a:ext cx="2773162" cy="854080"/>
          </a:xfrm>
          <a:prstGeom prst="rect">
            <a:avLst/>
          </a:prstGeom>
        </p:spPr>
        <p:txBody>
          <a:bodyPr wrap="square">
            <a:spAutoFit/>
          </a:bodyPr>
          <a:lstStyle/>
          <a:p>
            <a:pPr algn="just">
              <a:lnSpc>
                <a:spcPct val="150000"/>
              </a:lnSpc>
            </a:pPr>
            <a:r>
              <a:rPr lang="zh-CN" altLang="en-US" sz="1100" dirty="0" smtClean="0">
                <a:solidFill>
                  <a:srgbClr val="404040"/>
                </a:solidFill>
                <a:latin typeface="方正清刻本悦宋简体" panose="02000000000000000000" pitchFamily="2" charset="-122"/>
                <a:ea typeface="方正清刻本悦宋简体" panose="02000000000000000000" pitchFamily="2" charset="-122"/>
              </a:rPr>
              <a:t>我们可以发现：</a:t>
            </a:r>
            <a:endParaRPr lang="en-US" altLang="zh-CN" sz="1100" dirty="0" smtClean="0">
              <a:solidFill>
                <a:srgbClr val="404040"/>
              </a:solidFill>
              <a:latin typeface="方正清刻本悦宋简体" panose="02000000000000000000" pitchFamily="2" charset="-122"/>
              <a:ea typeface="方正清刻本悦宋简体" panose="02000000000000000000" pitchFamily="2" charset="-122"/>
            </a:endParaRPr>
          </a:p>
          <a:p>
            <a:pPr algn="just">
              <a:lnSpc>
                <a:spcPct val="150000"/>
              </a:lnSpc>
            </a:pPr>
            <a:r>
              <a:rPr lang="zh-CN" altLang="en-US" sz="1100" dirty="0" smtClean="0">
                <a:solidFill>
                  <a:srgbClr val="404040"/>
                </a:solidFill>
                <a:latin typeface="方正清刻本悦宋简体" panose="02000000000000000000" pitchFamily="2" charset="-122"/>
                <a:ea typeface="方正清刻本悦宋简体" panose="02000000000000000000" pitchFamily="2" charset="-122"/>
              </a:rPr>
              <a:t>模型的参数对模型的影响特别大，所以我们在建模式要十分注意参数调整</a:t>
            </a:r>
            <a:endParaRPr lang="zh-CN" altLang="en-US" sz="1100" dirty="0">
              <a:solidFill>
                <a:srgbClr val="404040"/>
              </a:solidFill>
              <a:latin typeface="方正清刻本悦宋简体" panose="02000000000000000000" pitchFamily="2" charset="-122"/>
              <a:ea typeface="方正清刻本悦宋简体" panose="02000000000000000000" pitchFamily="2" charset="-122"/>
            </a:endParaRPr>
          </a:p>
        </p:txBody>
      </p:sp>
      <p:sp>
        <p:nvSpPr>
          <p:cNvPr id="15" name="矩形 14"/>
          <p:cNvSpPr/>
          <p:nvPr/>
        </p:nvSpPr>
        <p:spPr>
          <a:xfrm>
            <a:off x="957294" y="378185"/>
            <a:ext cx="2646878" cy="461665"/>
          </a:xfrm>
          <a:prstGeom prst="rect">
            <a:avLst/>
          </a:prstGeom>
          <a:noFill/>
        </p:spPr>
        <p:txBody>
          <a:bodyPr wrap="none">
            <a:spAutoFit/>
          </a:bodyPr>
          <a:lstStyle/>
          <a:p>
            <a:pPr algn="ct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rPr>
              <a:t>随机森林自动调参</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258794" y="334428"/>
            <a:ext cx="698500" cy="546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lumMod val="75000"/>
                    <a:lumOff val="25000"/>
                  </a:schemeClr>
                </a:solidFill>
                <a:latin typeface="+mj-lt"/>
                <a:ea typeface="微软雅黑" panose="020B0503020204020204" pitchFamily="34" charset="-122"/>
              </a:rPr>
              <a:t>3</a:t>
            </a:r>
            <a:endParaRPr lang="zh-CN" altLang="en-US" sz="2400" b="1" dirty="0">
              <a:solidFill>
                <a:schemeClr val="tx1">
                  <a:lumMod val="75000"/>
                  <a:lumOff val="25000"/>
                </a:schemeClr>
              </a:solidFill>
              <a:latin typeface="+mj-lt"/>
              <a:ea typeface="微软雅黑" panose="020B0503020204020204" pitchFamily="34" charset="-122"/>
            </a:endParaRPr>
          </a:p>
        </p:txBody>
      </p:sp>
      <p:grpSp>
        <p:nvGrpSpPr>
          <p:cNvPr id="17" name="组合 16"/>
          <p:cNvGrpSpPr/>
          <p:nvPr/>
        </p:nvGrpSpPr>
        <p:grpSpPr>
          <a:xfrm>
            <a:off x="346483" y="280751"/>
            <a:ext cx="523122" cy="653826"/>
            <a:chOff x="2668588" y="1189513"/>
            <a:chExt cx="3238500" cy="4047650"/>
          </a:xfrm>
        </p:grpSpPr>
        <p:grpSp>
          <p:nvGrpSpPr>
            <p:cNvPr id="18" name="组合 17"/>
            <p:cNvGrpSpPr/>
            <p:nvPr/>
          </p:nvGrpSpPr>
          <p:grpSpPr>
            <a:xfrm>
              <a:off x="2668588" y="1189513"/>
              <a:ext cx="3238500" cy="1309688"/>
              <a:chOff x="4478338" y="1241901"/>
              <a:chExt cx="3238500" cy="1309688"/>
            </a:xfrm>
          </p:grpSpPr>
          <p:sp>
            <p:nvSpPr>
              <p:cNvPr id="31" name="Freeform 5"/>
              <p:cNvSpPr/>
              <p:nvPr/>
            </p:nvSpPr>
            <p:spPr bwMode="auto">
              <a:xfrm>
                <a:off x="4478338" y="1241901"/>
                <a:ext cx="3238500" cy="1309688"/>
              </a:xfrm>
              <a:custGeom>
                <a:avLst/>
                <a:gdLst>
                  <a:gd name="T0" fmla="*/ 13 w 2040"/>
                  <a:gd name="T1" fmla="*/ 825 h 825"/>
                  <a:gd name="T2" fmla="*/ 13 w 2040"/>
                  <a:gd name="T3" fmla="*/ 603 h 825"/>
                  <a:gd name="T4" fmla="*/ 1020 w 2040"/>
                  <a:gd name="T5" fmla="*/ 22 h 825"/>
                  <a:gd name="T6" fmla="*/ 2026 w 2040"/>
                  <a:gd name="T7" fmla="*/ 603 h 825"/>
                  <a:gd name="T8" fmla="*/ 2026 w 2040"/>
                  <a:gd name="T9" fmla="*/ 825 h 825"/>
                  <a:gd name="T10" fmla="*/ 2040 w 2040"/>
                  <a:gd name="T11" fmla="*/ 825 h 825"/>
                  <a:gd name="T12" fmla="*/ 2040 w 2040"/>
                  <a:gd name="T13" fmla="*/ 591 h 825"/>
                  <a:gd name="T14" fmla="*/ 1020 w 2040"/>
                  <a:gd name="T15" fmla="*/ 0 h 825"/>
                  <a:gd name="T16" fmla="*/ 0 w 2040"/>
                  <a:gd name="T17" fmla="*/ 591 h 825"/>
                  <a:gd name="T18" fmla="*/ 0 w 2040"/>
                  <a:gd name="T19" fmla="*/ 825 h 825"/>
                  <a:gd name="T20" fmla="*/ 13 w 2040"/>
                  <a:gd name="T21" fmla="*/ 825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5">
                    <a:moveTo>
                      <a:pt x="13" y="825"/>
                    </a:moveTo>
                    <a:lnTo>
                      <a:pt x="13" y="603"/>
                    </a:lnTo>
                    <a:lnTo>
                      <a:pt x="1020" y="22"/>
                    </a:lnTo>
                    <a:lnTo>
                      <a:pt x="2026" y="603"/>
                    </a:lnTo>
                    <a:lnTo>
                      <a:pt x="2026" y="825"/>
                    </a:lnTo>
                    <a:lnTo>
                      <a:pt x="2040" y="825"/>
                    </a:lnTo>
                    <a:lnTo>
                      <a:pt x="2040" y="591"/>
                    </a:lnTo>
                    <a:lnTo>
                      <a:pt x="1020" y="0"/>
                    </a:lnTo>
                    <a:lnTo>
                      <a:pt x="0" y="591"/>
                    </a:lnTo>
                    <a:lnTo>
                      <a:pt x="0" y="825"/>
                    </a:lnTo>
                    <a:lnTo>
                      <a:pt x="13" y="82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2" name="Freeform 9"/>
              <p:cNvSpPr/>
              <p:nvPr/>
            </p:nvSpPr>
            <p:spPr bwMode="auto">
              <a:xfrm>
                <a:off x="4592638" y="1386364"/>
                <a:ext cx="3008313" cy="1165225"/>
              </a:xfrm>
              <a:custGeom>
                <a:avLst/>
                <a:gdLst>
                  <a:gd name="T0" fmla="*/ 66 w 1895"/>
                  <a:gd name="T1" fmla="*/ 734 h 734"/>
                  <a:gd name="T2" fmla="*/ 66 w 1895"/>
                  <a:gd name="T3" fmla="*/ 587 h 734"/>
                  <a:gd name="T4" fmla="*/ 944 w 1895"/>
                  <a:gd name="T5" fmla="*/ 81 h 734"/>
                  <a:gd name="T6" fmla="*/ 1822 w 1895"/>
                  <a:gd name="T7" fmla="*/ 587 h 734"/>
                  <a:gd name="T8" fmla="*/ 1822 w 1895"/>
                  <a:gd name="T9" fmla="*/ 734 h 734"/>
                  <a:gd name="T10" fmla="*/ 1895 w 1895"/>
                  <a:gd name="T11" fmla="*/ 734 h 734"/>
                  <a:gd name="T12" fmla="*/ 1895 w 1895"/>
                  <a:gd name="T13" fmla="*/ 546 h 734"/>
                  <a:gd name="T14" fmla="*/ 948 w 1895"/>
                  <a:gd name="T15" fmla="*/ 0 h 734"/>
                  <a:gd name="T16" fmla="*/ 0 w 1895"/>
                  <a:gd name="T17" fmla="*/ 546 h 734"/>
                  <a:gd name="T18" fmla="*/ 0 w 1895"/>
                  <a:gd name="T19" fmla="*/ 734 h 734"/>
                  <a:gd name="T20" fmla="*/ 66 w 1895"/>
                  <a:gd name="T21"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4">
                    <a:moveTo>
                      <a:pt x="66" y="734"/>
                    </a:moveTo>
                    <a:lnTo>
                      <a:pt x="66" y="587"/>
                    </a:lnTo>
                    <a:lnTo>
                      <a:pt x="944" y="81"/>
                    </a:lnTo>
                    <a:lnTo>
                      <a:pt x="1822" y="587"/>
                    </a:lnTo>
                    <a:lnTo>
                      <a:pt x="1822" y="734"/>
                    </a:lnTo>
                    <a:lnTo>
                      <a:pt x="1895" y="734"/>
                    </a:lnTo>
                    <a:lnTo>
                      <a:pt x="1895" y="546"/>
                    </a:lnTo>
                    <a:lnTo>
                      <a:pt x="948" y="0"/>
                    </a:lnTo>
                    <a:lnTo>
                      <a:pt x="0" y="546"/>
                    </a:lnTo>
                    <a:lnTo>
                      <a:pt x="0" y="734"/>
                    </a:lnTo>
                    <a:lnTo>
                      <a:pt x="66" y="73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nvGrpSpPr>
            <p:cNvPr id="20" name="组合 19"/>
            <p:cNvGrpSpPr/>
            <p:nvPr/>
          </p:nvGrpSpPr>
          <p:grpSpPr>
            <a:xfrm>
              <a:off x="2668588" y="3924300"/>
              <a:ext cx="3238500" cy="1312863"/>
              <a:chOff x="4478338" y="3976688"/>
              <a:chExt cx="3238500" cy="1312863"/>
            </a:xfrm>
          </p:grpSpPr>
          <p:sp>
            <p:nvSpPr>
              <p:cNvPr id="22" name="Freeform 6"/>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 name="T20" fmla="*/ 1020 w 2040"/>
                  <a:gd name="T21" fmla="*/ 80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lnTo>
                      <a:pt x="1020" y="80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23" name="Freeform 7"/>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8"/>
              <p:cNvSpPr/>
              <p:nvPr/>
            </p:nvSpPr>
            <p:spPr bwMode="auto">
              <a:xfrm>
                <a:off x="4592638" y="3976688"/>
                <a:ext cx="3008313" cy="1171575"/>
              </a:xfrm>
              <a:custGeom>
                <a:avLst/>
                <a:gdLst>
                  <a:gd name="T0" fmla="*/ 1822 w 1895"/>
                  <a:gd name="T1" fmla="*/ 0 h 738"/>
                  <a:gd name="T2" fmla="*/ 1822 w 1895"/>
                  <a:gd name="T3" fmla="*/ 150 h 738"/>
                  <a:gd name="T4" fmla="*/ 944 w 1895"/>
                  <a:gd name="T5" fmla="*/ 655 h 738"/>
                  <a:gd name="T6" fmla="*/ 66 w 1895"/>
                  <a:gd name="T7" fmla="*/ 150 h 738"/>
                  <a:gd name="T8" fmla="*/ 66 w 1895"/>
                  <a:gd name="T9" fmla="*/ 0 h 738"/>
                  <a:gd name="T10" fmla="*/ 0 w 1895"/>
                  <a:gd name="T11" fmla="*/ 0 h 738"/>
                  <a:gd name="T12" fmla="*/ 0 w 1895"/>
                  <a:gd name="T13" fmla="*/ 192 h 738"/>
                  <a:gd name="T14" fmla="*/ 948 w 1895"/>
                  <a:gd name="T15" fmla="*/ 738 h 738"/>
                  <a:gd name="T16" fmla="*/ 1895 w 1895"/>
                  <a:gd name="T17" fmla="*/ 192 h 738"/>
                  <a:gd name="T18" fmla="*/ 1895 w 1895"/>
                  <a:gd name="T19" fmla="*/ 0 h 738"/>
                  <a:gd name="T20" fmla="*/ 1822 w 1895"/>
                  <a:gd name="T21"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8">
                    <a:moveTo>
                      <a:pt x="1822" y="0"/>
                    </a:moveTo>
                    <a:lnTo>
                      <a:pt x="1822" y="150"/>
                    </a:lnTo>
                    <a:lnTo>
                      <a:pt x="944" y="655"/>
                    </a:lnTo>
                    <a:lnTo>
                      <a:pt x="66" y="150"/>
                    </a:lnTo>
                    <a:lnTo>
                      <a:pt x="66" y="0"/>
                    </a:lnTo>
                    <a:lnTo>
                      <a:pt x="0" y="0"/>
                    </a:lnTo>
                    <a:lnTo>
                      <a:pt x="0" y="192"/>
                    </a:lnTo>
                    <a:lnTo>
                      <a:pt x="948" y="738"/>
                    </a:lnTo>
                    <a:lnTo>
                      <a:pt x="1895" y="192"/>
                    </a:lnTo>
                    <a:lnTo>
                      <a:pt x="1895" y="0"/>
                    </a:lnTo>
                    <a:lnTo>
                      <a:pt x="1822"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pic>
        <p:nvPicPr>
          <p:cNvPr id="3" name="图片 2"/>
          <p:cNvPicPr>
            <a:picLocks noChangeAspect="1"/>
          </p:cNvPicPr>
          <p:nvPr/>
        </p:nvPicPr>
        <p:blipFill>
          <a:blip r:embed="rId4"/>
          <a:stretch>
            <a:fillRect/>
          </a:stretch>
        </p:blipFill>
        <p:spPr>
          <a:xfrm>
            <a:off x="547059" y="4516492"/>
            <a:ext cx="3889585" cy="1304657"/>
          </a:xfrm>
          <a:prstGeom prst="rect">
            <a:avLst/>
          </a:prstGeom>
        </p:spPr>
      </p:pic>
      <p:pic>
        <p:nvPicPr>
          <p:cNvPr id="5" name="图片 4"/>
          <p:cNvPicPr>
            <a:picLocks noChangeAspect="1"/>
          </p:cNvPicPr>
          <p:nvPr/>
        </p:nvPicPr>
        <p:blipFill>
          <a:blip r:embed="rId5"/>
          <a:stretch>
            <a:fillRect/>
          </a:stretch>
        </p:blipFill>
        <p:spPr>
          <a:xfrm>
            <a:off x="0" y="1070049"/>
            <a:ext cx="12192000" cy="3405392"/>
          </a:xfrm>
          <a:prstGeom prst="rect">
            <a:avLst/>
          </a:prstGeom>
          <a:ln>
            <a:noFill/>
          </a:ln>
          <a:effectLst>
            <a:outerShdw blurRad="190500" algn="tl" rotWithShape="0">
              <a:srgbClr val="000000">
                <a:alpha val="70000"/>
              </a:srgbClr>
            </a:outerShdw>
          </a:effectLst>
        </p:spPr>
      </p:pic>
      <p:pic>
        <p:nvPicPr>
          <p:cNvPr id="6" name="图片 5"/>
          <p:cNvPicPr>
            <a:picLocks noChangeAspect="1"/>
          </p:cNvPicPr>
          <p:nvPr/>
        </p:nvPicPr>
        <p:blipFill>
          <a:blip r:embed="rId6"/>
          <a:stretch>
            <a:fillRect/>
          </a:stretch>
        </p:blipFill>
        <p:spPr>
          <a:xfrm>
            <a:off x="7001524" y="3783599"/>
            <a:ext cx="5190476" cy="6571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115279867"/>
      </p:ext>
    </p:extLst>
  </p:cSld>
  <p:clrMapOvr>
    <a:masterClrMapping/>
  </p:clrMapOvr>
  <mc:AlternateContent xmlns:mc="http://schemas.openxmlformats.org/markup-compatibility/2006" xmlns:p14="http://schemas.microsoft.com/office/powerpoint/2010/main">
    <mc:Choice Requires="p14">
      <p:transition spd="slow" p14:dur="1250" advTm="0">
        <p14:prism isContent="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14" presetClass="entr" presetSubtype="10" fill="hold" grpId="0" nodeType="withEffect">
                                  <p:stCondLst>
                                    <p:cond delay="250"/>
                                  </p:stCondLst>
                                  <p:childTnLst>
                                    <p:set>
                                      <p:cBhvr>
                                        <p:cTn id="16" dur="1" fill="hold">
                                          <p:stCondLst>
                                            <p:cond delay="0"/>
                                          </p:stCondLst>
                                        </p:cTn>
                                        <p:tgtEl>
                                          <p:spTgt spid="19"/>
                                        </p:tgtEl>
                                        <p:attrNameLst>
                                          <p:attrName>style.visibility</p:attrName>
                                        </p:attrNameLst>
                                      </p:cBhvr>
                                      <p:to>
                                        <p:strVal val="visible"/>
                                      </p:to>
                                    </p:set>
                                    <p:animEffect transition="in" filter="randombar(horizontal)">
                                      <p:cBhvr>
                                        <p:cTn id="17" dur="500"/>
                                        <p:tgtEl>
                                          <p:spTgt spid="19"/>
                                        </p:tgtEl>
                                      </p:cBhvr>
                                    </p:animEffect>
                                  </p:childTnLst>
                                </p:cTn>
                              </p:par>
                              <p:par>
                                <p:cTn id="18" presetID="14" presetClass="entr" presetSubtype="10" fill="hold" grpId="0" nodeType="withEffect">
                                  <p:stCondLst>
                                    <p:cond delay="250"/>
                                  </p:stCondLst>
                                  <p:childTnLst>
                                    <p:set>
                                      <p:cBhvr>
                                        <p:cTn id="19" dur="1" fill="hold">
                                          <p:stCondLst>
                                            <p:cond delay="0"/>
                                          </p:stCondLst>
                                        </p:cTn>
                                        <p:tgtEl>
                                          <p:spTgt spid="25"/>
                                        </p:tgtEl>
                                        <p:attrNameLst>
                                          <p:attrName>style.visibility</p:attrName>
                                        </p:attrNameLst>
                                      </p:cBhvr>
                                      <p:to>
                                        <p:strVal val="visible"/>
                                      </p:to>
                                    </p:set>
                                    <p:animEffect transition="in" filter="randombar(horizontal)">
                                      <p:cBhvr>
                                        <p:cTn id="2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p:bldP spid="21" grpId="0" animBg="1"/>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stretch>
            <a:fillRect/>
          </a:stretch>
        </p:blipFill>
        <p:spPr>
          <a:xfrm>
            <a:off x="0" y="934577"/>
            <a:ext cx="12192000" cy="3349600"/>
          </a:xfrm>
          <a:prstGeom prst="rect">
            <a:avLst/>
          </a:prstGeom>
          <a:ln>
            <a:noFill/>
          </a:ln>
          <a:effectLst>
            <a:outerShdw blurRad="292100" dist="139700" dir="2700000" algn="tl" rotWithShape="0">
              <a:srgbClr val="333333">
                <a:alpha val="65000"/>
              </a:srgbClr>
            </a:outerShdw>
          </a:effectLst>
        </p:spPr>
      </p:pic>
      <p:pic>
        <p:nvPicPr>
          <p:cNvPr id="2" name="图片 1"/>
          <p:cNvPicPr>
            <a:picLocks noChangeAspect="1"/>
          </p:cNvPicPr>
          <p:nvPr/>
        </p:nvPicPr>
        <p:blipFill rotWithShape="1">
          <a:blip r:embed="rId5">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t="49351" b="12499"/>
          <a:stretch>
            <a:fillRect/>
          </a:stretch>
        </p:blipFill>
        <p:spPr>
          <a:xfrm>
            <a:off x="0" y="4248150"/>
            <a:ext cx="12192000" cy="2609850"/>
          </a:xfrm>
          <a:prstGeom prst="rect">
            <a:avLst/>
          </a:prstGeom>
        </p:spPr>
      </p:pic>
      <p:sp>
        <p:nvSpPr>
          <p:cNvPr id="15" name="矩形 14"/>
          <p:cNvSpPr/>
          <p:nvPr/>
        </p:nvSpPr>
        <p:spPr>
          <a:xfrm>
            <a:off x="758283" y="4929827"/>
            <a:ext cx="2399422" cy="1246495"/>
          </a:xfrm>
          <a:prstGeom prst="rect">
            <a:avLst/>
          </a:prstGeom>
          <a:solidFill>
            <a:srgbClr val="404040"/>
          </a:solidFill>
          <a:ln>
            <a:noFill/>
          </a:ln>
          <a:effectLst>
            <a:outerShdw blurRad="165100" dist="38100" dir="8100000" sx="107000" sy="107000" algn="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Light" panose="020B0502040204020203" pitchFamily="34" charset="-122"/>
                <a:ea typeface="微软雅黑 Light" panose="020B0502040204020203" pitchFamily="34" charset="-122"/>
              </a:rPr>
              <a:t>91%</a:t>
            </a:r>
            <a:endParaRPr lang="zh-CN" altLang="en-US" sz="3600" b="1" dirty="0">
              <a:solidFill>
                <a:schemeClr val="bg1"/>
              </a:solidFill>
              <a:latin typeface="微软雅黑 Light" panose="020B0502040204020203" pitchFamily="34" charset="-122"/>
              <a:ea typeface="微软雅黑 Light" panose="020B0502040204020203" pitchFamily="34" charset="-122"/>
            </a:endParaRPr>
          </a:p>
        </p:txBody>
      </p:sp>
      <p:grpSp>
        <p:nvGrpSpPr>
          <p:cNvPr id="5" name="组合 4"/>
          <p:cNvGrpSpPr/>
          <p:nvPr/>
        </p:nvGrpSpPr>
        <p:grpSpPr>
          <a:xfrm>
            <a:off x="3743071" y="4248151"/>
            <a:ext cx="8448929" cy="2498338"/>
            <a:chOff x="3743071" y="4248150"/>
            <a:chExt cx="8448929" cy="2609849"/>
          </a:xfrm>
        </p:grpSpPr>
        <p:sp>
          <p:nvSpPr>
            <p:cNvPr id="3" name="矩形 2"/>
            <p:cNvSpPr/>
            <p:nvPr/>
          </p:nvSpPr>
          <p:spPr>
            <a:xfrm>
              <a:off x="3743071" y="4248150"/>
              <a:ext cx="8448929" cy="2609849"/>
            </a:xfrm>
            <a:prstGeom prst="rect">
              <a:avLst/>
            </a:prstGeom>
            <a:solidFill>
              <a:srgbClr val="6A6A6A">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sp>
          <p:nvSpPr>
            <p:cNvPr id="17" name="矩形 16"/>
            <p:cNvSpPr/>
            <p:nvPr/>
          </p:nvSpPr>
          <p:spPr>
            <a:xfrm>
              <a:off x="4079832" y="4592168"/>
              <a:ext cx="7204329" cy="2121991"/>
            </a:xfrm>
            <a:prstGeom prst="rect">
              <a:avLst/>
            </a:prstGeom>
          </p:spPr>
          <p:txBody>
            <a:bodyPr wrap="square">
              <a:spAutoFit/>
            </a:bodyPr>
            <a:lstStyle/>
            <a:p>
              <a:pPr algn="ctr"/>
              <a:r>
                <a:rPr lang="zh-CN" altLang="en-US" b="1" dirty="0" smtClean="0">
                  <a:solidFill>
                    <a:schemeClr val="bg1"/>
                  </a:solidFill>
                  <a:latin typeface="微软雅黑 Light" panose="020B0502040204020203" pitchFamily="34" charset="-122"/>
                  <a:ea typeface="微软雅黑 Light" panose="020B0502040204020203" pitchFamily="34" charset="-122"/>
                </a:rPr>
                <a:t>预测结果写出</a:t>
              </a:r>
            </a:p>
            <a:p>
              <a:pPr algn="just">
                <a:lnSpc>
                  <a:spcPct val="150000"/>
                </a:lnSpc>
              </a:pPr>
              <a:r>
                <a:rPr lang="zh-CN" altLang="en-US" sz="1200" dirty="0" smtClean="0">
                  <a:solidFill>
                    <a:schemeClr val="bg1"/>
                  </a:solidFill>
                  <a:latin typeface="微软雅黑 Light" panose="020B0502040204020203" pitchFamily="34" charset="-122"/>
                  <a:ea typeface="微软雅黑 Light" panose="020B0502040204020203" pitchFamily="34" charset="-122"/>
                </a:rPr>
                <a:t>预测数据：</a:t>
              </a:r>
              <a:r>
                <a:rPr lang="zh-CN" altLang="en-US" sz="1200" dirty="0">
                  <a:solidFill>
                    <a:schemeClr val="bg1"/>
                  </a:solidFill>
                  <a:latin typeface="微软雅黑 Light" panose="020B0502040204020203" pitchFamily="34" charset="-122"/>
                  <a:ea typeface="微软雅黑 Light" panose="020B0502040204020203" pitchFamily="34" charset="-122"/>
                </a:rPr>
                <a:t>预测</a:t>
              </a:r>
              <a:r>
                <a:rPr lang="zh-CN" altLang="en-US" sz="1200" dirty="0" smtClean="0">
                  <a:solidFill>
                    <a:schemeClr val="bg1"/>
                  </a:solidFill>
                  <a:latin typeface="微软雅黑 Light" panose="020B0502040204020203" pitchFamily="34" charset="-122"/>
                  <a:ea typeface="微软雅黑 Light" panose="020B0502040204020203" pitchFamily="34" charset="-122"/>
                </a:rPr>
                <a:t>数据为</a:t>
              </a:r>
              <a:r>
                <a:rPr lang="en-US" altLang="zh-CN" sz="1200" dirty="0" smtClean="0">
                  <a:solidFill>
                    <a:schemeClr val="bg1"/>
                  </a:solidFill>
                  <a:latin typeface="微软雅黑 Light" panose="020B0502040204020203" pitchFamily="34" charset="-122"/>
                  <a:ea typeface="微软雅黑 Light" panose="020B0502040204020203" pitchFamily="34" charset="-122"/>
                </a:rPr>
                <a:t>100</a:t>
              </a:r>
              <a:r>
                <a:rPr lang="zh-CN" altLang="en-US" sz="1200" dirty="0" smtClean="0">
                  <a:solidFill>
                    <a:schemeClr val="bg1"/>
                  </a:solidFill>
                  <a:latin typeface="微软雅黑 Light" panose="020B0502040204020203" pitchFamily="34" charset="-122"/>
                  <a:ea typeface="微软雅黑 Light" panose="020B0502040204020203" pitchFamily="34" charset="-122"/>
                </a:rPr>
                <a:t>*</a:t>
              </a:r>
              <a:r>
                <a:rPr lang="en-US" altLang="zh-CN" sz="1200" dirty="0" smtClean="0">
                  <a:solidFill>
                    <a:schemeClr val="bg1"/>
                  </a:solidFill>
                  <a:latin typeface="微软雅黑 Light" panose="020B0502040204020203" pitchFamily="34" charset="-122"/>
                  <a:ea typeface="微软雅黑 Light" panose="020B0502040204020203" pitchFamily="34" charset="-122"/>
                </a:rPr>
                <a:t>31</a:t>
              </a:r>
            </a:p>
            <a:p>
              <a:pPr algn="just">
                <a:lnSpc>
                  <a:spcPct val="150000"/>
                </a:lnSpc>
              </a:pPr>
              <a:r>
                <a:rPr lang="zh-CN" altLang="en-US" sz="1200" dirty="0">
                  <a:solidFill>
                    <a:schemeClr val="bg1"/>
                  </a:solidFill>
                  <a:latin typeface="微软雅黑 Light" panose="020B0502040204020203" pitchFamily="34" charset="-122"/>
                  <a:ea typeface="微软雅黑 Light" panose="020B0502040204020203" pitchFamily="34" charset="-122"/>
                </a:rPr>
                <a:t>我们把</a:t>
              </a:r>
              <a:r>
                <a:rPr lang="zh-CN" altLang="en-US" sz="1200" dirty="0" smtClean="0">
                  <a:solidFill>
                    <a:schemeClr val="bg1"/>
                  </a:solidFill>
                  <a:latin typeface="微软雅黑 Light" panose="020B0502040204020203" pitchFamily="34" charset="-122"/>
                  <a:ea typeface="微软雅黑 Light" panose="020B0502040204020203" pitchFamily="34" charset="-122"/>
                </a:rPr>
                <a:t>他和真实数据对比，预测精确率达</a:t>
              </a:r>
              <a:r>
                <a:rPr lang="en-US" altLang="zh-CN" sz="1200" dirty="0" smtClean="0">
                  <a:solidFill>
                    <a:schemeClr val="bg1"/>
                  </a:solidFill>
                  <a:latin typeface="微软雅黑 Light" panose="020B0502040204020203" pitchFamily="34" charset="-122"/>
                  <a:ea typeface="微软雅黑 Light" panose="020B0502040204020203" pitchFamily="34" charset="-122"/>
                </a:rPr>
                <a:t>91%</a:t>
              </a:r>
              <a:endParaRPr lang="en-US" altLang="zh-CN" sz="1200" dirty="0">
                <a:solidFill>
                  <a:schemeClr val="bg1"/>
                </a:solidFill>
                <a:latin typeface="微软雅黑 Light" panose="020B0502040204020203" pitchFamily="34" charset="-122"/>
                <a:ea typeface="微软雅黑 Light" panose="020B0502040204020203" pitchFamily="34" charset="-122"/>
              </a:endParaRPr>
            </a:p>
            <a:p>
              <a:pPr algn="just">
                <a:lnSpc>
                  <a:spcPct val="150000"/>
                </a:lnSpc>
              </a:pPr>
              <a:r>
                <a:rPr lang="zh-CN" altLang="en-US" sz="1200" dirty="0" smtClean="0">
                  <a:solidFill>
                    <a:schemeClr val="bg1"/>
                  </a:solidFill>
                  <a:latin typeface="微软雅黑 Light" panose="020B0502040204020203" pitchFamily="34" charset="-122"/>
                  <a:ea typeface="微软雅黑 Light" panose="020B0502040204020203" pitchFamily="34" charset="-122"/>
                </a:rPr>
                <a:t>数据方法：</a:t>
              </a:r>
              <a:endParaRPr lang="en-US" altLang="zh-CN" sz="1200" dirty="0" smtClean="0">
                <a:solidFill>
                  <a:schemeClr val="bg1"/>
                </a:solidFill>
                <a:latin typeface="微软雅黑 Light" panose="020B0502040204020203" pitchFamily="34" charset="-122"/>
                <a:ea typeface="微软雅黑 Light" panose="020B0502040204020203" pitchFamily="34" charset="-122"/>
              </a:endParaRPr>
            </a:p>
            <a:p>
              <a:pPr algn="just">
                <a:lnSpc>
                  <a:spcPct val="150000"/>
                </a:lnSpc>
              </a:pPr>
              <a:r>
                <a:rPr lang="zh-CN" altLang="en-US" sz="1200" dirty="0" smtClean="0">
                  <a:solidFill>
                    <a:schemeClr val="bg1"/>
                  </a:solidFill>
                  <a:latin typeface="微软雅黑 Light" panose="020B0502040204020203" pitchFamily="34" charset="-122"/>
                  <a:ea typeface="微软雅黑 Light" panose="020B0502040204020203" pitchFamily="34" charset="-122"/>
                </a:rPr>
                <a:t> 随机森林</a:t>
              </a:r>
              <a:endParaRPr lang="en-US" altLang="zh-CN" sz="1200" dirty="0" smtClean="0">
                <a:solidFill>
                  <a:schemeClr val="bg1"/>
                </a:solidFill>
                <a:latin typeface="微软雅黑 Light" panose="020B0502040204020203" pitchFamily="34" charset="-122"/>
                <a:ea typeface="微软雅黑 Light" panose="020B0502040204020203" pitchFamily="34" charset="-122"/>
              </a:endParaRPr>
            </a:p>
            <a:p>
              <a:pPr algn="just">
                <a:lnSpc>
                  <a:spcPct val="150000"/>
                </a:lnSpc>
              </a:pPr>
              <a:r>
                <a:rPr lang="zh-CN" altLang="en-US" sz="1200" dirty="0" smtClean="0">
                  <a:solidFill>
                    <a:schemeClr val="bg1"/>
                  </a:solidFill>
                  <a:ea typeface="微软雅黑 Light" panose="020B0502040204020203" pitchFamily="34" charset="-122"/>
                </a:rPr>
                <a:t>自动调参</a:t>
              </a:r>
              <a:endParaRPr lang="zh-CN" altLang="en-US" sz="800" dirty="0"/>
            </a:p>
            <a:p>
              <a:pPr algn="just">
                <a:lnSpc>
                  <a:spcPct val="150000"/>
                </a:lnSpc>
              </a:pPr>
              <a:endParaRPr lang="en-US" altLang="zh-CN" sz="1200" dirty="0" smtClean="0">
                <a:solidFill>
                  <a:schemeClr val="bg1"/>
                </a:solidFill>
                <a:latin typeface="微软雅黑 Light" panose="020B0502040204020203" pitchFamily="34" charset="-122"/>
                <a:ea typeface="微软雅黑 Light" panose="020B0502040204020203" pitchFamily="34" charset="-122"/>
              </a:endParaRPr>
            </a:p>
          </p:txBody>
        </p:sp>
      </p:grpSp>
      <p:sp>
        <p:nvSpPr>
          <p:cNvPr id="22" name="矩形 21">
            <a:extLst>
              <a:ext uri="{FF2B5EF4-FFF2-40B4-BE49-F238E27FC236}">
                <a16:creationId xmlns:a16="http://schemas.microsoft.com/office/drawing/2014/main" id="{328074FF-E3FD-48C0-82FA-19840DB86287}"/>
              </a:ext>
            </a:extLst>
          </p:cNvPr>
          <p:cNvSpPr/>
          <p:nvPr/>
        </p:nvSpPr>
        <p:spPr>
          <a:xfrm>
            <a:off x="1520903" y="362907"/>
            <a:ext cx="1415772" cy="461665"/>
          </a:xfrm>
          <a:prstGeom prst="rect">
            <a:avLst/>
          </a:prstGeom>
          <a:noFill/>
        </p:spPr>
        <p:txBody>
          <a:bodyPr wrap="none">
            <a:spAutoFit/>
          </a:bodyPr>
          <a:lstStyle/>
          <a:p>
            <a:pPr algn="ct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模型预测</a:t>
            </a:r>
            <a:endPar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3" name="矩形 22">
            <a:extLst>
              <a:ext uri="{FF2B5EF4-FFF2-40B4-BE49-F238E27FC236}">
                <a16:creationId xmlns:a16="http://schemas.microsoft.com/office/drawing/2014/main" id="{FF2C1838-B7A5-450D-8D24-F61B769D373C}"/>
              </a:ext>
            </a:extLst>
          </p:cNvPr>
          <p:cNvSpPr/>
          <p:nvPr/>
        </p:nvSpPr>
        <p:spPr>
          <a:xfrm>
            <a:off x="258794" y="334428"/>
            <a:ext cx="698500" cy="546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lumMod val="75000"/>
                    <a:lumOff val="25000"/>
                  </a:schemeClr>
                </a:solidFill>
                <a:latin typeface="+mj-lt"/>
                <a:ea typeface="方正清刻本悦宋简体" panose="02000000000000000000" pitchFamily="2" charset="-122"/>
              </a:rPr>
              <a:t>2</a:t>
            </a:r>
            <a:endParaRPr lang="zh-CN" altLang="en-US" sz="2400" b="1" dirty="0">
              <a:solidFill>
                <a:schemeClr val="tx1">
                  <a:lumMod val="75000"/>
                  <a:lumOff val="25000"/>
                </a:schemeClr>
              </a:solidFill>
              <a:latin typeface="+mj-lt"/>
              <a:ea typeface="方正清刻本悦宋简体" panose="02000000000000000000" pitchFamily="2" charset="-122"/>
            </a:endParaRPr>
          </a:p>
        </p:txBody>
      </p:sp>
      <p:grpSp>
        <p:nvGrpSpPr>
          <p:cNvPr id="24" name="组合 23">
            <a:extLst>
              <a:ext uri="{FF2B5EF4-FFF2-40B4-BE49-F238E27FC236}">
                <a16:creationId xmlns:a16="http://schemas.microsoft.com/office/drawing/2014/main" id="{B5964CD5-3F25-46D5-BB63-E90E85A7452B}"/>
              </a:ext>
            </a:extLst>
          </p:cNvPr>
          <p:cNvGrpSpPr/>
          <p:nvPr/>
        </p:nvGrpSpPr>
        <p:grpSpPr>
          <a:xfrm>
            <a:off x="346483" y="280751"/>
            <a:ext cx="523122" cy="653826"/>
            <a:chOff x="2668588" y="1189513"/>
            <a:chExt cx="3238500" cy="4047650"/>
          </a:xfrm>
        </p:grpSpPr>
        <p:grpSp>
          <p:nvGrpSpPr>
            <p:cNvPr id="25" name="组合 24">
              <a:extLst>
                <a:ext uri="{FF2B5EF4-FFF2-40B4-BE49-F238E27FC236}">
                  <a16:creationId xmlns:a16="http://schemas.microsoft.com/office/drawing/2014/main" id="{C99D9007-2DE3-4DC1-B5D6-AC0DC35C10BE}"/>
                </a:ext>
              </a:extLst>
            </p:cNvPr>
            <p:cNvGrpSpPr/>
            <p:nvPr/>
          </p:nvGrpSpPr>
          <p:grpSpPr>
            <a:xfrm>
              <a:off x="2668588" y="1189513"/>
              <a:ext cx="3238500" cy="1309688"/>
              <a:chOff x="4478338" y="1241901"/>
              <a:chExt cx="3238500" cy="1309688"/>
            </a:xfrm>
          </p:grpSpPr>
          <p:sp>
            <p:nvSpPr>
              <p:cNvPr id="30" name="Freeform 5">
                <a:extLst>
                  <a:ext uri="{FF2B5EF4-FFF2-40B4-BE49-F238E27FC236}">
                    <a16:creationId xmlns:a16="http://schemas.microsoft.com/office/drawing/2014/main" id="{404DC038-F1AF-4DE8-88D3-FD9063D708AC}"/>
                  </a:ext>
                </a:extLst>
              </p:cNvPr>
              <p:cNvSpPr/>
              <p:nvPr/>
            </p:nvSpPr>
            <p:spPr bwMode="auto">
              <a:xfrm>
                <a:off x="4478338" y="1241901"/>
                <a:ext cx="3238500" cy="1309688"/>
              </a:xfrm>
              <a:custGeom>
                <a:avLst/>
                <a:gdLst>
                  <a:gd name="T0" fmla="*/ 13 w 2040"/>
                  <a:gd name="T1" fmla="*/ 825 h 825"/>
                  <a:gd name="T2" fmla="*/ 13 w 2040"/>
                  <a:gd name="T3" fmla="*/ 603 h 825"/>
                  <a:gd name="T4" fmla="*/ 1020 w 2040"/>
                  <a:gd name="T5" fmla="*/ 22 h 825"/>
                  <a:gd name="T6" fmla="*/ 2026 w 2040"/>
                  <a:gd name="T7" fmla="*/ 603 h 825"/>
                  <a:gd name="T8" fmla="*/ 2026 w 2040"/>
                  <a:gd name="T9" fmla="*/ 825 h 825"/>
                  <a:gd name="T10" fmla="*/ 2040 w 2040"/>
                  <a:gd name="T11" fmla="*/ 825 h 825"/>
                  <a:gd name="T12" fmla="*/ 2040 w 2040"/>
                  <a:gd name="T13" fmla="*/ 591 h 825"/>
                  <a:gd name="T14" fmla="*/ 1020 w 2040"/>
                  <a:gd name="T15" fmla="*/ 0 h 825"/>
                  <a:gd name="T16" fmla="*/ 0 w 2040"/>
                  <a:gd name="T17" fmla="*/ 591 h 825"/>
                  <a:gd name="T18" fmla="*/ 0 w 2040"/>
                  <a:gd name="T19" fmla="*/ 825 h 825"/>
                  <a:gd name="T20" fmla="*/ 13 w 2040"/>
                  <a:gd name="T21" fmla="*/ 825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5">
                    <a:moveTo>
                      <a:pt x="13" y="825"/>
                    </a:moveTo>
                    <a:lnTo>
                      <a:pt x="13" y="603"/>
                    </a:lnTo>
                    <a:lnTo>
                      <a:pt x="1020" y="22"/>
                    </a:lnTo>
                    <a:lnTo>
                      <a:pt x="2026" y="603"/>
                    </a:lnTo>
                    <a:lnTo>
                      <a:pt x="2026" y="825"/>
                    </a:lnTo>
                    <a:lnTo>
                      <a:pt x="2040" y="825"/>
                    </a:lnTo>
                    <a:lnTo>
                      <a:pt x="2040" y="591"/>
                    </a:lnTo>
                    <a:lnTo>
                      <a:pt x="1020" y="0"/>
                    </a:lnTo>
                    <a:lnTo>
                      <a:pt x="0" y="591"/>
                    </a:lnTo>
                    <a:lnTo>
                      <a:pt x="0" y="825"/>
                    </a:lnTo>
                    <a:lnTo>
                      <a:pt x="13" y="82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1" name="Freeform 9">
                <a:extLst>
                  <a:ext uri="{FF2B5EF4-FFF2-40B4-BE49-F238E27FC236}">
                    <a16:creationId xmlns:a16="http://schemas.microsoft.com/office/drawing/2014/main" id="{893A64AA-5A01-46CB-8D8A-272C94404EA2}"/>
                  </a:ext>
                </a:extLst>
              </p:cNvPr>
              <p:cNvSpPr/>
              <p:nvPr/>
            </p:nvSpPr>
            <p:spPr bwMode="auto">
              <a:xfrm>
                <a:off x="4592638" y="1386364"/>
                <a:ext cx="3008313" cy="1165225"/>
              </a:xfrm>
              <a:custGeom>
                <a:avLst/>
                <a:gdLst>
                  <a:gd name="T0" fmla="*/ 66 w 1895"/>
                  <a:gd name="T1" fmla="*/ 734 h 734"/>
                  <a:gd name="T2" fmla="*/ 66 w 1895"/>
                  <a:gd name="T3" fmla="*/ 587 h 734"/>
                  <a:gd name="T4" fmla="*/ 944 w 1895"/>
                  <a:gd name="T5" fmla="*/ 81 h 734"/>
                  <a:gd name="T6" fmla="*/ 1822 w 1895"/>
                  <a:gd name="T7" fmla="*/ 587 h 734"/>
                  <a:gd name="T8" fmla="*/ 1822 w 1895"/>
                  <a:gd name="T9" fmla="*/ 734 h 734"/>
                  <a:gd name="T10" fmla="*/ 1895 w 1895"/>
                  <a:gd name="T11" fmla="*/ 734 h 734"/>
                  <a:gd name="T12" fmla="*/ 1895 w 1895"/>
                  <a:gd name="T13" fmla="*/ 546 h 734"/>
                  <a:gd name="T14" fmla="*/ 948 w 1895"/>
                  <a:gd name="T15" fmla="*/ 0 h 734"/>
                  <a:gd name="T16" fmla="*/ 0 w 1895"/>
                  <a:gd name="T17" fmla="*/ 546 h 734"/>
                  <a:gd name="T18" fmla="*/ 0 w 1895"/>
                  <a:gd name="T19" fmla="*/ 734 h 734"/>
                  <a:gd name="T20" fmla="*/ 66 w 1895"/>
                  <a:gd name="T21"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4">
                    <a:moveTo>
                      <a:pt x="66" y="734"/>
                    </a:moveTo>
                    <a:lnTo>
                      <a:pt x="66" y="587"/>
                    </a:lnTo>
                    <a:lnTo>
                      <a:pt x="944" y="81"/>
                    </a:lnTo>
                    <a:lnTo>
                      <a:pt x="1822" y="587"/>
                    </a:lnTo>
                    <a:lnTo>
                      <a:pt x="1822" y="734"/>
                    </a:lnTo>
                    <a:lnTo>
                      <a:pt x="1895" y="734"/>
                    </a:lnTo>
                    <a:lnTo>
                      <a:pt x="1895" y="546"/>
                    </a:lnTo>
                    <a:lnTo>
                      <a:pt x="948" y="0"/>
                    </a:lnTo>
                    <a:lnTo>
                      <a:pt x="0" y="546"/>
                    </a:lnTo>
                    <a:lnTo>
                      <a:pt x="0" y="734"/>
                    </a:lnTo>
                    <a:lnTo>
                      <a:pt x="66" y="73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nvGrpSpPr>
            <p:cNvPr id="26" name="组合 25">
              <a:extLst>
                <a:ext uri="{FF2B5EF4-FFF2-40B4-BE49-F238E27FC236}">
                  <a16:creationId xmlns:a16="http://schemas.microsoft.com/office/drawing/2014/main" id="{D3A29282-A2D9-4C79-86C6-6AB40C154151}"/>
                </a:ext>
              </a:extLst>
            </p:cNvPr>
            <p:cNvGrpSpPr/>
            <p:nvPr/>
          </p:nvGrpSpPr>
          <p:grpSpPr>
            <a:xfrm>
              <a:off x="2668588" y="3924300"/>
              <a:ext cx="3238500" cy="1312863"/>
              <a:chOff x="4478338" y="3976688"/>
              <a:chExt cx="3238500" cy="1312863"/>
            </a:xfrm>
          </p:grpSpPr>
          <p:sp>
            <p:nvSpPr>
              <p:cNvPr id="27" name="Freeform 6">
                <a:extLst>
                  <a:ext uri="{FF2B5EF4-FFF2-40B4-BE49-F238E27FC236}">
                    <a16:creationId xmlns:a16="http://schemas.microsoft.com/office/drawing/2014/main" id="{A4E0D420-BF5E-47DC-919F-FD8B90691E8E}"/>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 name="T20" fmla="*/ 1020 w 2040"/>
                  <a:gd name="T21" fmla="*/ 80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lnTo>
                      <a:pt x="1020" y="80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28" name="Freeform 7">
                <a:extLst>
                  <a:ext uri="{FF2B5EF4-FFF2-40B4-BE49-F238E27FC236}">
                    <a16:creationId xmlns:a16="http://schemas.microsoft.com/office/drawing/2014/main" id="{9CDB8FEA-10F5-4572-A435-2C49D97CD1D6}"/>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8">
                <a:extLst>
                  <a:ext uri="{FF2B5EF4-FFF2-40B4-BE49-F238E27FC236}">
                    <a16:creationId xmlns:a16="http://schemas.microsoft.com/office/drawing/2014/main" id="{0D45A953-4430-4A17-A18E-62200478C86F}"/>
                  </a:ext>
                </a:extLst>
              </p:cNvPr>
              <p:cNvSpPr/>
              <p:nvPr/>
            </p:nvSpPr>
            <p:spPr bwMode="auto">
              <a:xfrm>
                <a:off x="4592638" y="3976688"/>
                <a:ext cx="3008313" cy="1171575"/>
              </a:xfrm>
              <a:custGeom>
                <a:avLst/>
                <a:gdLst>
                  <a:gd name="T0" fmla="*/ 1822 w 1895"/>
                  <a:gd name="T1" fmla="*/ 0 h 738"/>
                  <a:gd name="T2" fmla="*/ 1822 w 1895"/>
                  <a:gd name="T3" fmla="*/ 150 h 738"/>
                  <a:gd name="T4" fmla="*/ 944 w 1895"/>
                  <a:gd name="T5" fmla="*/ 655 h 738"/>
                  <a:gd name="T6" fmla="*/ 66 w 1895"/>
                  <a:gd name="T7" fmla="*/ 150 h 738"/>
                  <a:gd name="T8" fmla="*/ 66 w 1895"/>
                  <a:gd name="T9" fmla="*/ 0 h 738"/>
                  <a:gd name="T10" fmla="*/ 0 w 1895"/>
                  <a:gd name="T11" fmla="*/ 0 h 738"/>
                  <a:gd name="T12" fmla="*/ 0 w 1895"/>
                  <a:gd name="T13" fmla="*/ 192 h 738"/>
                  <a:gd name="T14" fmla="*/ 948 w 1895"/>
                  <a:gd name="T15" fmla="*/ 738 h 738"/>
                  <a:gd name="T16" fmla="*/ 1895 w 1895"/>
                  <a:gd name="T17" fmla="*/ 192 h 738"/>
                  <a:gd name="T18" fmla="*/ 1895 w 1895"/>
                  <a:gd name="T19" fmla="*/ 0 h 738"/>
                  <a:gd name="T20" fmla="*/ 1822 w 1895"/>
                  <a:gd name="T21"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8">
                    <a:moveTo>
                      <a:pt x="1822" y="0"/>
                    </a:moveTo>
                    <a:lnTo>
                      <a:pt x="1822" y="150"/>
                    </a:lnTo>
                    <a:lnTo>
                      <a:pt x="944" y="655"/>
                    </a:lnTo>
                    <a:lnTo>
                      <a:pt x="66" y="150"/>
                    </a:lnTo>
                    <a:lnTo>
                      <a:pt x="66" y="0"/>
                    </a:lnTo>
                    <a:lnTo>
                      <a:pt x="0" y="0"/>
                    </a:lnTo>
                    <a:lnTo>
                      <a:pt x="0" y="192"/>
                    </a:lnTo>
                    <a:lnTo>
                      <a:pt x="948" y="738"/>
                    </a:lnTo>
                    <a:lnTo>
                      <a:pt x="1895" y="192"/>
                    </a:lnTo>
                    <a:lnTo>
                      <a:pt x="1895" y="0"/>
                    </a:lnTo>
                    <a:lnTo>
                      <a:pt x="1822"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pic>
        <p:nvPicPr>
          <p:cNvPr id="4" name="图片 3"/>
          <p:cNvPicPr>
            <a:picLocks noChangeAspect="1"/>
          </p:cNvPicPr>
          <p:nvPr/>
        </p:nvPicPr>
        <p:blipFill>
          <a:blip r:embed="rId7"/>
          <a:stretch>
            <a:fillRect/>
          </a:stretch>
        </p:blipFill>
        <p:spPr>
          <a:xfrm>
            <a:off x="9449143" y="1859381"/>
            <a:ext cx="2742857" cy="4895238"/>
          </a:xfrm>
          <a:prstGeom prst="rect">
            <a:avLst/>
          </a:prstGeom>
          <a:ln>
            <a:noFill/>
          </a:ln>
          <a:effectLst>
            <a:outerShdw blurRad="190500" algn="tl" rotWithShape="0">
              <a:srgbClr val="000000">
                <a:alpha val="70000"/>
              </a:srgbClr>
            </a:outerShdw>
          </a:effectLst>
        </p:spPr>
      </p:pic>
      <p:pic>
        <p:nvPicPr>
          <p:cNvPr id="6" name="图片 5"/>
          <p:cNvPicPr>
            <a:picLocks noChangeAspect="1"/>
          </p:cNvPicPr>
          <p:nvPr/>
        </p:nvPicPr>
        <p:blipFill>
          <a:blip r:embed="rId8"/>
          <a:stretch>
            <a:fillRect/>
          </a:stretch>
        </p:blipFill>
        <p:spPr>
          <a:xfrm>
            <a:off x="9268191" y="1764157"/>
            <a:ext cx="2923809" cy="533333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059051287"/>
      </p:ext>
    </p:extLst>
  </p:cSld>
  <p:clrMapOvr>
    <a:masterClrMapping/>
  </p:clrMapOvr>
  <mc:AlternateContent xmlns:mc="http://schemas.openxmlformats.org/markup-compatibility/2006" xmlns:p14="http://schemas.microsoft.com/office/powerpoint/2010/main">
    <mc:Choice Requires="p14">
      <p:transition spd="slow" p14:dur="1250" advTm="0">
        <p14:prism isContent="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75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75000">
                                          <p:cBhvr additive="base">
                                            <p:cTn id="7" dur="2000" fill="hold"/>
                                            <p:tgtEl>
                                              <p:spTgt spid="15"/>
                                            </p:tgtEl>
                                            <p:attrNameLst>
                                              <p:attrName>ppt_x</p:attrName>
                                            </p:attrNameLst>
                                          </p:cBhvr>
                                          <p:tavLst>
                                            <p:tav tm="0">
                                              <p:val>
                                                <p:strVal val="1+#ppt_w/2"/>
                                              </p:val>
                                            </p:tav>
                                            <p:tav tm="100000">
                                              <p:val>
                                                <p:strVal val="#ppt_x"/>
                                              </p:val>
                                            </p:tav>
                                          </p:tavLst>
                                        </p:anim>
                                        <p:anim calcmode="lin" valueType="num" p14:bounceEnd="75000">
                                          <p:cBhvr additive="base">
                                            <p:cTn id="8" dur="2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14" presetClass="entr" presetSubtype="1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 fill="hold"/>
                                            <p:tgtEl>
                                              <p:spTgt spid="15"/>
                                            </p:tgtEl>
                                            <p:attrNameLst>
                                              <p:attrName>ppt_x</p:attrName>
                                            </p:attrNameLst>
                                          </p:cBhvr>
                                          <p:tavLst>
                                            <p:tav tm="0">
                                              <p:val>
                                                <p:strVal val="1+#ppt_w/2"/>
                                              </p:val>
                                            </p:tav>
                                            <p:tav tm="100000">
                                              <p:val>
                                                <p:strVal val="#ppt_x"/>
                                              </p:val>
                                            </p:tav>
                                          </p:tavLst>
                                        </p:anim>
                                        <p:anim calcmode="lin" valueType="num">
                                          <p:cBhvr additive="base">
                                            <p:cTn id="8" dur="2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14" presetClass="entr" presetSubtype="1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4783873" y="2858176"/>
            <a:ext cx="6612673" cy="2308324"/>
          </a:xfrm>
          <a:prstGeom prst="rect">
            <a:avLst/>
          </a:prstGeom>
        </p:spPr>
        <p:txBody>
          <a:bodyPr wrap="square">
            <a:spAutoFit/>
          </a:bodyPr>
          <a:lstStyle/>
          <a:p>
            <a:r>
              <a:rPr lang="zh-CN" altLang="en-US" b="1" dirty="0"/>
              <a:t>随机森林筛选的重要性排名前六的变量</a:t>
            </a:r>
            <a:r>
              <a:rPr lang="zh-CN" altLang="en-US" b="1" dirty="0" smtClean="0"/>
              <a:t>：</a:t>
            </a:r>
            <a:endParaRPr lang="en-US" altLang="zh-CN" b="1" dirty="0" smtClean="0"/>
          </a:p>
          <a:p>
            <a:endParaRPr lang="zh-CN" altLang="en-US" b="1" dirty="0"/>
          </a:p>
          <a:p>
            <a:r>
              <a:rPr lang="en-US" altLang="zh-CN" dirty="0"/>
              <a:t>1 </a:t>
            </a:r>
            <a:r>
              <a:rPr lang="en-US" altLang="zh-CN" dirty="0" smtClean="0"/>
              <a:t>Age                                       (  </a:t>
            </a:r>
            <a:r>
              <a:rPr lang="zh-CN" altLang="en-US" dirty="0" smtClean="0"/>
              <a:t>年龄）                     </a:t>
            </a:r>
            <a:r>
              <a:rPr lang="en-US" altLang="zh-CN" dirty="0" smtClean="0"/>
              <a:t>8.485194</a:t>
            </a:r>
            <a:endParaRPr lang="en-US" altLang="zh-CN" dirty="0"/>
          </a:p>
          <a:p>
            <a:r>
              <a:rPr lang="en-US" altLang="zh-CN" dirty="0"/>
              <a:t>2 </a:t>
            </a:r>
            <a:r>
              <a:rPr lang="en-US" altLang="zh-CN" dirty="0" err="1" smtClean="0"/>
              <a:t>MonthlyIncome</a:t>
            </a:r>
            <a:r>
              <a:rPr lang="en-US" altLang="zh-CN" dirty="0"/>
              <a:t> </a:t>
            </a:r>
            <a:r>
              <a:rPr lang="en-US" altLang="zh-CN" dirty="0" smtClean="0"/>
              <a:t>                (</a:t>
            </a:r>
            <a:r>
              <a:rPr lang="zh-CN" altLang="en-US" dirty="0"/>
              <a:t>月收入</a:t>
            </a:r>
            <a:r>
              <a:rPr lang="zh-CN" altLang="en-US" dirty="0" smtClean="0"/>
              <a:t>）                   </a:t>
            </a:r>
            <a:r>
              <a:rPr lang="en-US" altLang="zh-CN" dirty="0" smtClean="0"/>
              <a:t>7.793176</a:t>
            </a:r>
            <a:endParaRPr lang="en-US" altLang="zh-CN" dirty="0"/>
          </a:p>
          <a:p>
            <a:r>
              <a:rPr lang="en-US" altLang="zh-CN" dirty="0"/>
              <a:t>3 </a:t>
            </a:r>
            <a:r>
              <a:rPr lang="en-US" altLang="zh-CN" dirty="0" err="1" smtClean="0"/>
              <a:t>NumCompaniesWorked</a:t>
            </a:r>
            <a:r>
              <a:rPr lang="en-US" altLang="zh-CN" dirty="0" smtClean="0"/>
              <a:t>   (</a:t>
            </a:r>
            <a:r>
              <a:rPr lang="zh-CN" altLang="en-US" dirty="0"/>
              <a:t>曾任职企业数</a:t>
            </a:r>
            <a:r>
              <a:rPr lang="zh-CN" altLang="en-US" dirty="0" smtClean="0"/>
              <a:t>）      </a:t>
            </a:r>
            <a:r>
              <a:rPr lang="en-US" altLang="zh-CN" dirty="0" smtClean="0"/>
              <a:t>7.622807</a:t>
            </a:r>
            <a:endParaRPr lang="en-US" altLang="zh-CN" dirty="0"/>
          </a:p>
          <a:p>
            <a:r>
              <a:rPr lang="en-US" altLang="zh-CN" dirty="0"/>
              <a:t>4 </a:t>
            </a:r>
            <a:r>
              <a:rPr lang="en-US" altLang="zh-CN" dirty="0" err="1" smtClean="0"/>
              <a:t>PercentSalaryHike</a:t>
            </a:r>
            <a:r>
              <a:rPr lang="en-US" altLang="zh-CN" dirty="0"/>
              <a:t> </a:t>
            </a:r>
            <a:r>
              <a:rPr lang="en-US" altLang="zh-CN" dirty="0" smtClean="0"/>
              <a:t>            (</a:t>
            </a:r>
            <a:r>
              <a:rPr lang="zh-CN" altLang="en-US" dirty="0"/>
              <a:t>涨薪百分比</a:t>
            </a:r>
            <a:r>
              <a:rPr lang="zh-CN" altLang="en-US" dirty="0" smtClean="0"/>
              <a:t>）           </a:t>
            </a:r>
            <a:r>
              <a:rPr lang="en-US" altLang="zh-CN" dirty="0" smtClean="0"/>
              <a:t>5.486926</a:t>
            </a:r>
            <a:endParaRPr lang="en-US" altLang="zh-CN" dirty="0"/>
          </a:p>
          <a:p>
            <a:r>
              <a:rPr lang="en-US" altLang="zh-CN" dirty="0"/>
              <a:t>5 </a:t>
            </a:r>
            <a:r>
              <a:rPr lang="en-US" altLang="zh-CN" dirty="0" err="1" smtClean="0"/>
              <a:t>TotalWorkingYears</a:t>
            </a:r>
            <a:r>
              <a:rPr lang="en-US" altLang="zh-CN" dirty="0"/>
              <a:t> </a:t>
            </a:r>
            <a:r>
              <a:rPr lang="en-US" altLang="zh-CN" dirty="0" smtClean="0"/>
              <a:t>           (</a:t>
            </a:r>
            <a:r>
              <a:rPr lang="zh-CN" altLang="en-US" dirty="0"/>
              <a:t>工作年限</a:t>
            </a:r>
            <a:r>
              <a:rPr lang="en-US" altLang="zh-CN" dirty="0" smtClean="0"/>
              <a:t>)                   5.327836</a:t>
            </a:r>
            <a:endParaRPr lang="en-US" altLang="zh-CN" dirty="0"/>
          </a:p>
          <a:p>
            <a:r>
              <a:rPr lang="en-US" altLang="zh-CN" dirty="0"/>
              <a:t>6 </a:t>
            </a:r>
            <a:r>
              <a:rPr lang="en-US" altLang="zh-CN" dirty="0" err="1"/>
              <a:t>TrainingTimesLastYear</a:t>
            </a:r>
            <a:r>
              <a:rPr lang="en-US" altLang="zh-CN" dirty="0"/>
              <a:t> </a:t>
            </a:r>
            <a:r>
              <a:rPr lang="en-US" altLang="zh-CN" dirty="0" smtClean="0"/>
              <a:t>     (</a:t>
            </a:r>
            <a:r>
              <a:rPr lang="zh-CN" altLang="en-US" dirty="0"/>
              <a:t>上一年培训</a:t>
            </a:r>
            <a:r>
              <a:rPr lang="zh-CN" altLang="en-US" dirty="0" smtClean="0"/>
              <a:t>次数</a:t>
            </a:r>
            <a:r>
              <a:rPr lang="en-US" altLang="zh-CN" dirty="0" smtClean="0"/>
              <a:t>)      5.179955</a:t>
            </a:r>
            <a:endParaRPr lang="en-US" altLang="zh-CN" dirty="0"/>
          </a:p>
        </p:txBody>
      </p:sp>
      <p:sp>
        <p:nvSpPr>
          <p:cNvPr id="24" name="矩形 23">
            <a:extLst>
              <a:ext uri="{FF2B5EF4-FFF2-40B4-BE49-F238E27FC236}">
                <a16:creationId xmlns:a16="http://schemas.microsoft.com/office/drawing/2014/main" id="{65B7DE51-8B21-4D76-88FA-DB482DC7ECD0}"/>
              </a:ext>
            </a:extLst>
          </p:cNvPr>
          <p:cNvSpPr/>
          <p:nvPr/>
        </p:nvSpPr>
        <p:spPr>
          <a:xfrm>
            <a:off x="957294" y="355465"/>
            <a:ext cx="2646878" cy="461665"/>
          </a:xfrm>
          <a:prstGeom prst="rect">
            <a:avLst/>
          </a:prstGeom>
          <a:noFill/>
        </p:spPr>
        <p:txBody>
          <a:bodyPr wrap="none">
            <a:spAutoFit/>
          </a:bodyPr>
          <a:lstStyle/>
          <a:p>
            <a:pPr algn="ctr"/>
            <a:r>
              <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rPr>
              <a:t>随机</a:t>
            </a: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森林变量打分</a:t>
            </a:r>
            <a:endPar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5" name="矩形 24">
            <a:extLst>
              <a:ext uri="{FF2B5EF4-FFF2-40B4-BE49-F238E27FC236}">
                <a16:creationId xmlns:a16="http://schemas.microsoft.com/office/drawing/2014/main" id="{C641E545-CAC5-4151-BBCA-4AEE99D4DE5F}"/>
              </a:ext>
            </a:extLst>
          </p:cNvPr>
          <p:cNvSpPr/>
          <p:nvPr/>
        </p:nvSpPr>
        <p:spPr>
          <a:xfrm>
            <a:off x="258794" y="334428"/>
            <a:ext cx="698500" cy="546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tx1">
                    <a:lumMod val="75000"/>
                    <a:lumOff val="25000"/>
                  </a:schemeClr>
                </a:solidFill>
                <a:latin typeface="+mj-lt"/>
                <a:ea typeface="方正清刻本悦宋简体" panose="02000000000000000000" pitchFamily="2" charset="-122"/>
              </a:rPr>
              <a:t>4</a:t>
            </a:r>
            <a:endParaRPr lang="zh-CN" altLang="en-US" sz="2400" b="1" dirty="0">
              <a:solidFill>
                <a:schemeClr val="tx1">
                  <a:lumMod val="75000"/>
                  <a:lumOff val="25000"/>
                </a:schemeClr>
              </a:solidFill>
              <a:latin typeface="+mj-lt"/>
              <a:ea typeface="方正清刻本悦宋简体" panose="02000000000000000000" pitchFamily="2" charset="-122"/>
            </a:endParaRPr>
          </a:p>
        </p:txBody>
      </p:sp>
      <p:grpSp>
        <p:nvGrpSpPr>
          <p:cNvPr id="26" name="组合 25">
            <a:extLst>
              <a:ext uri="{FF2B5EF4-FFF2-40B4-BE49-F238E27FC236}">
                <a16:creationId xmlns:a16="http://schemas.microsoft.com/office/drawing/2014/main" id="{A9A48F78-7619-4E4E-95EE-93D4CFE53592}"/>
              </a:ext>
            </a:extLst>
          </p:cNvPr>
          <p:cNvGrpSpPr/>
          <p:nvPr/>
        </p:nvGrpSpPr>
        <p:grpSpPr>
          <a:xfrm>
            <a:off x="346483" y="280751"/>
            <a:ext cx="523122" cy="653826"/>
            <a:chOff x="2668588" y="1189513"/>
            <a:chExt cx="3238500" cy="4047650"/>
          </a:xfrm>
        </p:grpSpPr>
        <p:grpSp>
          <p:nvGrpSpPr>
            <p:cNvPr id="27" name="组合 26">
              <a:extLst>
                <a:ext uri="{FF2B5EF4-FFF2-40B4-BE49-F238E27FC236}">
                  <a16:creationId xmlns:a16="http://schemas.microsoft.com/office/drawing/2014/main" id="{67AE1B5C-DDEA-4522-95D3-A8C0C0434CE4}"/>
                </a:ext>
              </a:extLst>
            </p:cNvPr>
            <p:cNvGrpSpPr/>
            <p:nvPr/>
          </p:nvGrpSpPr>
          <p:grpSpPr>
            <a:xfrm>
              <a:off x="2668588" y="1189513"/>
              <a:ext cx="3238500" cy="1309688"/>
              <a:chOff x="4478338" y="1241901"/>
              <a:chExt cx="3238500" cy="1309688"/>
            </a:xfrm>
          </p:grpSpPr>
          <p:sp>
            <p:nvSpPr>
              <p:cNvPr id="32" name="Freeform 5">
                <a:extLst>
                  <a:ext uri="{FF2B5EF4-FFF2-40B4-BE49-F238E27FC236}">
                    <a16:creationId xmlns:a16="http://schemas.microsoft.com/office/drawing/2014/main" id="{A4D9AEA7-AC43-41E6-B612-223EDCE3A002}"/>
                  </a:ext>
                </a:extLst>
              </p:cNvPr>
              <p:cNvSpPr/>
              <p:nvPr/>
            </p:nvSpPr>
            <p:spPr bwMode="auto">
              <a:xfrm>
                <a:off x="4478338" y="1241901"/>
                <a:ext cx="3238500" cy="1309688"/>
              </a:xfrm>
              <a:custGeom>
                <a:avLst/>
                <a:gdLst>
                  <a:gd name="T0" fmla="*/ 13 w 2040"/>
                  <a:gd name="T1" fmla="*/ 825 h 825"/>
                  <a:gd name="T2" fmla="*/ 13 w 2040"/>
                  <a:gd name="T3" fmla="*/ 603 h 825"/>
                  <a:gd name="T4" fmla="*/ 1020 w 2040"/>
                  <a:gd name="T5" fmla="*/ 22 h 825"/>
                  <a:gd name="T6" fmla="*/ 2026 w 2040"/>
                  <a:gd name="T7" fmla="*/ 603 h 825"/>
                  <a:gd name="T8" fmla="*/ 2026 w 2040"/>
                  <a:gd name="T9" fmla="*/ 825 h 825"/>
                  <a:gd name="T10" fmla="*/ 2040 w 2040"/>
                  <a:gd name="T11" fmla="*/ 825 h 825"/>
                  <a:gd name="T12" fmla="*/ 2040 w 2040"/>
                  <a:gd name="T13" fmla="*/ 591 h 825"/>
                  <a:gd name="T14" fmla="*/ 1020 w 2040"/>
                  <a:gd name="T15" fmla="*/ 0 h 825"/>
                  <a:gd name="T16" fmla="*/ 0 w 2040"/>
                  <a:gd name="T17" fmla="*/ 591 h 825"/>
                  <a:gd name="T18" fmla="*/ 0 w 2040"/>
                  <a:gd name="T19" fmla="*/ 825 h 825"/>
                  <a:gd name="T20" fmla="*/ 13 w 2040"/>
                  <a:gd name="T21" fmla="*/ 825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5">
                    <a:moveTo>
                      <a:pt x="13" y="825"/>
                    </a:moveTo>
                    <a:lnTo>
                      <a:pt x="13" y="603"/>
                    </a:lnTo>
                    <a:lnTo>
                      <a:pt x="1020" y="22"/>
                    </a:lnTo>
                    <a:lnTo>
                      <a:pt x="2026" y="603"/>
                    </a:lnTo>
                    <a:lnTo>
                      <a:pt x="2026" y="825"/>
                    </a:lnTo>
                    <a:lnTo>
                      <a:pt x="2040" y="825"/>
                    </a:lnTo>
                    <a:lnTo>
                      <a:pt x="2040" y="591"/>
                    </a:lnTo>
                    <a:lnTo>
                      <a:pt x="1020" y="0"/>
                    </a:lnTo>
                    <a:lnTo>
                      <a:pt x="0" y="591"/>
                    </a:lnTo>
                    <a:lnTo>
                      <a:pt x="0" y="825"/>
                    </a:lnTo>
                    <a:lnTo>
                      <a:pt x="13" y="82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3" name="Freeform 9">
                <a:extLst>
                  <a:ext uri="{FF2B5EF4-FFF2-40B4-BE49-F238E27FC236}">
                    <a16:creationId xmlns:a16="http://schemas.microsoft.com/office/drawing/2014/main" id="{C6D74817-B569-49C3-B187-7745272C64C7}"/>
                  </a:ext>
                </a:extLst>
              </p:cNvPr>
              <p:cNvSpPr/>
              <p:nvPr/>
            </p:nvSpPr>
            <p:spPr bwMode="auto">
              <a:xfrm>
                <a:off x="4592638" y="1386364"/>
                <a:ext cx="3008313" cy="1165225"/>
              </a:xfrm>
              <a:custGeom>
                <a:avLst/>
                <a:gdLst>
                  <a:gd name="T0" fmla="*/ 66 w 1895"/>
                  <a:gd name="T1" fmla="*/ 734 h 734"/>
                  <a:gd name="T2" fmla="*/ 66 w 1895"/>
                  <a:gd name="T3" fmla="*/ 587 h 734"/>
                  <a:gd name="T4" fmla="*/ 944 w 1895"/>
                  <a:gd name="T5" fmla="*/ 81 h 734"/>
                  <a:gd name="T6" fmla="*/ 1822 w 1895"/>
                  <a:gd name="T7" fmla="*/ 587 h 734"/>
                  <a:gd name="T8" fmla="*/ 1822 w 1895"/>
                  <a:gd name="T9" fmla="*/ 734 h 734"/>
                  <a:gd name="T10" fmla="*/ 1895 w 1895"/>
                  <a:gd name="T11" fmla="*/ 734 h 734"/>
                  <a:gd name="T12" fmla="*/ 1895 w 1895"/>
                  <a:gd name="T13" fmla="*/ 546 h 734"/>
                  <a:gd name="T14" fmla="*/ 948 w 1895"/>
                  <a:gd name="T15" fmla="*/ 0 h 734"/>
                  <a:gd name="T16" fmla="*/ 0 w 1895"/>
                  <a:gd name="T17" fmla="*/ 546 h 734"/>
                  <a:gd name="T18" fmla="*/ 0 w 1895"/>
                  <a:gd name="T19" fmla="*/ 734 h 734"/>
                  <a:gd name="T20" fmla="*/ 66 w 1895"/>
                  <a:gd name="T21"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4">
                    <a:moveTo>
                      <a:pt x="66" y="734"/>
                    </a:moveTo>
                    <a:lnTo>
                      <a:pt x="66" y="587"/>
                    </a:lnTo>
                    <a:lnTo>
                      <a:pt x="944" y="81"/>
                    </a:lnTo>
                    <a:lnTo>
                      <a:pt x="1822" y="587"/>
                    </a:lnTo>
                    <a:lnTo>
                      <a:pt x="1822" y="734"/>
                    </a:lnTo>
                    <a:lnTo>
                      <a:pt x="1895" y="734"/>
                    </a:lnTo>
                    <a:lnTo>
                      <a:pt x="1895" y="546"/>
                    </a:lnTo>
                    <a:lnTo>
                      <a:pt x="948" y="0"/>
                    </a:lnTo>
                    <a:lnTo>
                      <a:pt x="0" y="546"/>
                    </a:lnTo>
                    <a:lnTo>
                      <a:pt x="0" y="734"/>
                    </a:lnTo>
                    <a:lnTo>
                      <a:pt x="66" y="73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nvGrpSpPr>
            <p:cNvPr id="28" name="组合 27">
              <a:extLst>
                <a:ext uri="{FF2B5EF4-FFF2-40B4-BE49-F238E27FC236}">
                  <a16:creationId xmlns:a16="http://schemas.microsoft.com/office/drawing/2014/main" id="{C33BACBD-AFA5-4EEA-86DA-CB77EFB5B9A5}"/>
                </a:ext>
              </a:extLst>
            </p:cNvPr>
            <p:cNvGrpSpPr/>
            <p:nvPr/>
          </p:nvGrpSpPr>
          <p:grpSpPr>
            <a:xfrm>
              <a:off x="2668588" y="3924300"/>
              <a:ext cx="3238500" cy="1312863"/>
              <a:chOff x="4478338" y="3976688"/>
              <a:chExt cx="3238500" cy="1312863"/>
            </a:xfrm>
          </p:grpSpPr>
          <p:sp>
            <p:nvSpPr>
              <p:cNvPr id="29" name="Freeform 6">
                <a:extLst>
                  <a:ext uri="{FF2B5EF4-FFF2-40B4-BE49-F238E27FC236}">
                    <a16:creationId xmlns:a16="http://schemas.microsoft.com/office/drawing/2014/main" id="{F6706646-476D-4AE1-AC7D-9F9918A31C1F}"/>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 name="T20" fmla="*/ 1020 w 2040"/>
                  <a:gd name="T21" fmla="*/ 80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lnTo>
                      <a:pt x="1020" y="80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0" name="Freeform 7">
                <a:extLst>
                  <a:ext uri="{FF2B5EF4-FFF2-40B4-BE49-F238E27FC236}">
                    <a16:creationId xmlns:a16="http://schemas.microsoft.com/office/drawing/2014/main" id="{78D0A99B-6FD3-4F36-AB9D-197D6CEF7BB5}"/>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8">
                <a:extLst>
                  <a:ext uri="{FF2B5EF4-FFF2-40B4-BE49-F238E27FC236}">
                    <a16:creationId xmlns:a16="http://schemas.microsoft.com/office/drawing/2014/main" id="{80A50D27-7D45-477D-9F51-5BD06F8D1FF9}"/>
                  </a:ext>
                </a:extLst>
              </p:cNvPr>
              <p:cNvSpPr/>
              <p:nvPr/>
            </p:nvSpPr>
            <p:spPr bwMode="auto">
              <a:xfrm>
                <a:off x="4592638" y="3976688"/>
                <a:ext cx="3008313" cy="1171575"/>
              </a:xfrm>
              <a:custGeom>
                <a:avLst/>
                <a:gdLst>
                  <a:gd name="T0" fmla="*/ 1822 w 1895"/>
                  <a:gd name="T1" fmla="*/ 0 h 738"/>
                  <a:gd name="T2" fmla="*/ 1822 w 1895"/>
                  <a:gd name="T3" fmla="*/ 150 h 738"/>
                  <a:gd name="T4" fmla="*/ 944 w 1895"/>
                  <a:gd name="T5" fmla="*/ 655 h 738"/>
                  <a:gd name="T6" fmla="*/ 66 w 1895"/>
                  <a:gd name="T7" fmla="*/ 150 h 738"/>
                  <a:gd name="T8" fmla="*/ 66 w 1895"/>
                  <a:gd name="T9" fmla="*/ 0 h 738"/>
                  <a:gd name="T10" fmla="*/ 0 w 1895"/>
                  <a:gd name="T11" fmla="*/ 0 h 738"/>
                  <a:gd name="T12" fmla="*/ 0 w 1895"/>
                  <a:gd name="T13" fmla="*/ 192 h 738"/>
                  <a:gd name="T14" fmla="*/ 948 w 1895"/>
                  <a:gd name="T15" fmla="*/ 738 h 738"/>
                  <a:gd name="T16" fmla="*/ 1895 w 1895"/>
                  <a:gd name="T17" fmla="*/ 192 h 738"/>
                  <a:gd name="T18" fmla="*/ 1895 w 1895"/>
                  <a:gd name="T19" fmla="*/ 0 h 738"/>
                  <a:gd name="T20" fmla="*/ 1822 w 1895"/>
                  <a:gd name="T21"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8">
                    <a:moveTo>
                      <a:pt x="1822" y="0"/>
                    </a:moveTo>
                    <a:lnTo>
                      <a:pt x="1822" y="150"/>
                    </a:lnTo>
                    <a:lnTo>
                      <a:pt x="944" y="655"/>
                    </a:lnTo>
                    <a:lnTo>
                      <a:pt x="66" y="150"/>
                    </a:lnTo>
                    <a:lnTo>
                      <a:pt x="66" y="0"/>
                    </a:lnTo>
                    <a:lnTo>
                      <a:pt x="0" y="0"/>
                    </a:lnTo>
                    <a:lnTo>
                      <a:pt x="0" y="192"/>
                    </a:lnTo>
                    <a:lnTo>
                      <a:pt x="948" y="738"/>
                    </a:lnTo>
                    <a:lnTo>
                      <a:pt x="1895" y="192"/>
                    </a:lnTo>
                    <a:lnTo>
                      <a:pt x="1895" y="0"/>
                    </a:lnTo>
                    <a:lnTo>
                      <a:pt x="1822"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pic>
        <p:nvPicPr>
          <p:cNvPr id="2" name="图片 1"/>
          <p:cNvPicPr>
            <a:picLocks noChangeAspect="1"/>
          </p:cNvPicPr>
          <p:nvPr/>
        </p:nvPicPr>
        <p:blipFill>
          <a:blip r:embed="rId4"/>
          <a:stretch>
            <a:fillRect/>
          </a:stretch>
        </p:blipFill>
        <p:spPr>
          <a:xfrm>
            <a:off x="869605" y="1047329"/>
            <a:ext cx="3571429" cy="5514286"/>
          </a:xfrm>
          <a:prstGeom prst="rect">
            <a:avLst/>
          </a:prstGeom>
          <a:ln>
            <a:noFill/>
          </a:ln>
          <a:effectLst>
            <a:outerShdw blurRad="190500" algn="tl" rotWithShape="0">
              <a:srgbClr val="000000">
                <a:alpha val="70000"/>
              </a:srgbClr>
            </a:outerShdw>
          </a:effectLst>
        </p:spPr>
      </p:pic>
      <p:sp>
        <p:nvSpPr>
          <p:cNvPr id="12" name="矩形 11"/>
          <p:cNvSpPr/>
          <p:nvPr/>
        </p:nvSpPr>
        <p:spPr>
          <a:xfrm>
            <a:off x="4159673" y="1934029"/>
            <a:ext cx="3495904" cy="599583"/>
          </a:xfrm>
          <a:prstGeom prst="rect">
            <a:avLst/>
          </a:prstGeom>
          <a:solidFill>
            <a:srgbClr val="6A6A6A"/>
          </a:solidFill>
          <a:ln>
            <a:noFill/>
          </a:ln>
          <a:effectLst>
            <a:outerShdw blurRad="266700" dist="38100" dir="8100000" sx="104000" sy="104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Light" panose="020B0502040204020203" pitchFamily="34" charset="-122"/>
                <a:ea typeface="微软雅黑 Light" panose="020B0502040204020203" pitchFamily="34" charset="-122"/>
              </a:rPr>
              <a:t>重要性打分</a:t>
            </a:r>
            <a:endParaRPr lang="zh-CN" altLang="en-US" sz="2400" b="1" dirty="0">
              <a:solidFill>
                <a:schemeClr val="bg1"/>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50" advTm="0">
        <p14:prism isContent="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75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75000">
                                          <p:cBhvr additive="base">
                                            <p:cTn id="7" dur="2000" fill="hold"/>
                                            <p:tgtEl>
                                              <p:spTgt spid="12"/>
                                            </p:tgtEl>
                                            <p:attrNameLst>
                                              <p:attrName>ppt_x</p:attrName>
                                            </p:attrNameLst>
                                          </p:cBhvr>
                                          <p:tavLst>
                                            <p:tav tm="0">
                                              <p:val>
                                                <p:strVal val="#ppt_x"/>
                                              </p:val>
                                            </p:tav>
                                            <p:tav tm="100000">
                                              <p:val>
                                                <p:strVal val="#ppt_x"/>
                                              </p:val>
                                            </p:tav>
                                          </p:tavLst>
                                        </p:anim>
                                        <p:anim calcmode="lin" valueType="num" p14:bounceEnd="75000">
                                          <p:cBhvr additive="base">
                                            <p:cTn id="8" dur="2000" fill="hold"/>
                                            <p:tgtEl>
                                              <p:spTgt spid="12"/>
                                            </p:tgtEl>
                                            <p:attrNameLst>
                                              <p:attrName>ppt_y</p:attrName>
                                            </p:attrNameLst>
                                          </p:cBhvr>
                                          <p:tavLst>
                                            <p:tav tm="0">
                                              <p:val>
                                                <p:strVal val="1+#ppt_h/2"/>
                                              </p:val>
                                            </p:tav>
                                            <p:tav tm="100000">
                                              <p:val>
                                                <p:strVal val="#ppt_y"/>
                                              </p:val>
                                            </p:tav>
                                          </p:tavLst>
                                        </p:anim>
                                      </p:childTnLst>
                                    </p:cTn>
                                  </p:par>
                                  <p:par>
                                    <p:cTn id="9" presetID="14" presetClass="entr" presetSubtype="10" fill="hold" grpId="0" nodeType="withEffect">
                                      <p:stCondLst>
                                        <p:cond delay="1500"/>
                                      </p:stCondLst>
                                      <p:childTnLst>
                                        <p:set>
                                          <p:cBhvr>
                                            <p:cTn id="10" dur="1" fill="hold">
                                              <p:stCondLst>
                                                <p:cond delay="0"/>
                                              </p:stCondLst>
                                            </p:cTn>
                                            <p:tgtEl>
                                              <p:spTgt spid="11"/>
                                            </p:tgtEl>
                                            <p:attrNameLst>
                                              <p:attrName>style.visibility</p:attrName>
                                            </p:attrNameLst>
                                          </p:cBhvr>
                                          <p:to>
                                            <p:strVal val="visible"/>
                                          </p:to>
                                        </p:set>
                                        <p:animEffect transition="in" filter="randombar(horizontal)">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 fill="hold"/>
                                            <p:tgtEl>
                                              <p:spTgt spid="12"/>
                                            </p:tgtEl>
                                            <p:attrNameLst>
                                              <p:attrName>ppt_x</p:attrName>
                                            </p:attrNameLst>
                                          </p:cBhvr>
                                          <p:tavLst>
                                            <p:tav tm="0">
                                              <p:val>
                                                <p:strVal val="#ppt_x"/>
                                              </p:val>
                                            </p:tav>
                                            <p:tav tm="100000">
                                              <p:val>
                                                <p:strVal val="#ppt_x"/>
                                              </p:val>
                                            </p:tav>
                                          </p:tavLst>
                                        </p:anim>
                                        <p:anim calcmode="lin" valueType="num">
                                          <p:cBhvr additive="base">
                                            <p:cTn id="8" dur="2000" fill="hold"/>
                                            <p:tgtEl>
                                              <p:spTgt spid="12"/>
                                            </p:tgtEl>
                                            <p:attrNameLst>
                                              <p:attrName>ppt_y</p:attrName>
                                            </p:attrNameLst>
                                          </p:cBhvr>
                                          <p:tavLst>
                                            <p:tav tm="0">
                                              <p:val>
                                                <p:strVal val="1+#ppt_h/2"/>
                                              </p:val>
                                            </p:tav>
                                            <p:tav tm="100000">
                                              <p:val>
                                                <p:strVal val="#ppt_y"/>
                                              </p:val>
                                            </p:tav>
                                          </p:tavLst>
                                        </p:anim>
                                      </p:childTnLst>
                                    </p:cTn>
                                  </p:par>
                                  <p:par>
                                    <p:cTn id="9" presetID="14" presetClass="entr" presetSubtype="10" fill="hold" grpId="0" nodeType="withEffect">
                                      <p:stCondLst>
                                        <p:cond delay="1500"/>
                                      </p:stCondLst>
                                      <p:childTnLst>
                                        <p:set>
                                          <p:cBhvr>
                                            <p:cTn id="10" dur="1" fill="hold">
                                              <p:stCondLst>
                                                <p:cond delay="0"/>
                                              </p:stCondLst>
                                            </p:cTn>
                                            <p:tgtEl>
                                              <p:spTgt spid="11"/>
                                            </p:tgtEl>
                                            <p:attrNameLst>
                                              <p:attrName>style.visibility</p:attrName>
                                            </p:attrNameLst>
                                          </p:cBhvr>
                                          <p:to>
                                            <p:strVal val="visible"/>
                                          </p:to>
                                        </p:set>
                                        <p:animEffect transition="in" filter="randombar(horizontal)">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E5AA66AC-6D63-4CDC-AEFE-88B69B18AB10}"/>
              </a:ext>
            </a:extLst>
          </p:cNvPr>
          <p:cNvSpPr/>
          <p:nvPr/>
        </p:nvSpPr>
        <p:spPr>
          <a:xfrm rot="1451767">
            <a:off x="6148858" y="1292186"/>
            <a:ext cx="4124681" cy="218242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任意多边形 36">
            <a:extLst>
              <a:ext uri="{FF2B5EF4-FFF2-40B4-BE49-F238E27FC236}">
                <a16:creationId xmlns:a16="http://schemas.microsoft.com/office/drawing/2014/main" id="{7C988F14-EA63-411F-B7E1-92A4E2C6B995}"/>
              </a:ext>
            </a:extLst>
          </p:cNvPr>
          <p:cNvSpPr/>
          <p:nvPr/>
        </p:nvSpPr>
        <p:spPr>
          <a:xfrm>
            <a:off x="-30184" y="4048123"/>
            <a:ext cx="12233163" cy="1271902"/>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28575">
            <a:solidFill>
              <a:srgbClr val="3F404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00" tIns="45699" rIns="91400" bIns="45699" rtlCol="0" anchor="ctr"/>
          <a:lstStyle/>
          <a:p>
            <a:pPr algn="ctr"/>
            <a:endParaRPr lang="zh-CN" altLang="en-US" sz="2399"/>
          </a:p>
        </p:txBody>
      </p:sp>
      <p:sp>
        <p:nvSpPr>
          <p:cNvPr id="5" name="六边形 4">
            <a:extLst>
              <a:ext uri="{FF2B5EF4-FFF2-40B4-BE49-F238E27FC236}">
                <a16:creationId xmlns:a16="http://schemas.microsoft.com/office/drawing/2014/main" id="{8E5F33FD-0D64-4B6B-B090-6A8044AB1AF5}"/>
              </a:ext>
            </a:extLst>
          </p:cNvPr>
          <p:cNvSpPr/>
          <p:nvPr/>
        </p:nvSpPr>
        <p:spPr>
          <a:xfrm rot="5400000">
            <a:off x="5146562" y="524732"/>
            <a:ext cx="2234461" cy="1926260"/>
          </a:xfrm>
          <a:prstGeom prst="hexagon">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a:extLst>
              <a:ext uri="{FF2B5EF4-FFF2-40B4-BE49-F238E27FC236}">
                <a16:creationId xmlns:a16="http://schemas.microsoft.com/office/drawing/2014/main" id="{338DA856-88F4-4D5B-B696-E9060C782D73}"/>
              </a:ext>
            </a:extLst>
          </p:cNvPr>
          <p:cNvSpPr/>
          <p:nvPr/>
        </p:nvSpPr>
        <p:spPr>
          <a:xfrm rot="5400000">
            <a:off x="5104182" y="406105"/>
            <a:ext cx="2194773" cy="189204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id="{F0F52A68-1332-4509-9C26-63184E928646}"/>
              </a:ext>
            </a:extLst>
          </p:cNvPr>
          <p:cNvSpPr txBox="1"/>
          <p:nvPr/>
        </p:nvSpPr>
        <p:spPr>
          <a:xfrm>
            <a:off x="5230418" y="844296"/>
            <a:ext cx="1917173" cy="923330"/>
          </a:xfrm>
          <a:prstGeom prst="rect">
            <a:avLst/>
          </a:prstGeom>
          <a:noFill/>
        </p:spPr>
        <p:txBody>
          <a:bodyPr wrap="square" rtlCol="0">
            <a:spAutoFit/>
          </a:bodyPr>
          <a:lstStyle/>
          <a:p>
            <a:pPr algn="dist"/>
            <a:r>
              <a:rPr lang="zh-CN" altLang="en-US" sz="5400" b="1" dirty="0">
                <a:solidFill>
                  <a:schemeClr val="bg1"/>
                </a:solidFill>
                <a:latin typeface="微软雅黑" panose="020B0503020204020204" pitchFamily="34" charset="-122"/>
                <a:ea typeface="微软雅黑" panose="020B0503020204020204" pitchFamily="34" charset="-122"/>
              </a:rPr>
              <a:t>流程</a:t>
            </a:r>
          </a:p>
        </p:txBody>
      </p:sp>
      <p:sp>
        <p:nvSpPr>
          <p:cNvPr id="14" name="六边形 13">
            <a:extLst>
              <a:ext uri="{FF2B5EF4-FFF2-40B4-BE49-F238E27FC236}">
                <a16:creationId xmlns:a16="http://schemas.microsoft.com/office/drawing/2014/main" id="{7ABB4417-658A-4FAA-929A-A627ACD58BA9}"/>
              </a:ext>
            </a:extLst>
          </p:cNvPr>
          <p:cNvSpPr/>
          <p:nvPr/>
        </p:nvSpPr>
        <p:spPr>
          <a:xfrm rot="5400000">
            <a:off x="3715236" y="3597174"/>
            <a:ext cx="1396951" cy="1204268"/>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a16="http://schemas.microsoft.com/office/drawing/2014/main" id="{AEB64C89-E182-4287-8157-3A9F40E1441F}"/>
              </a:ext>
            </a:extLst>
          </p:cNvPr>
          <p:cNvSpPr/>
          <p:nvPr/>
        </p:nvSpPr>
        <p:spPr>
          <a:xfrm>
            <a:off x="3893635" y="3766400"/>
            <a:ext cx="1079015" cy="830997"/>
          </a:xfrm>
          <a:prstGeom prst="rect">
            <a:avLst/>
          </a:prstGeom>
        </p:spPr>
        <p:txBody>
          <a:bodyPr wrap="square">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数据理解</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0" name="六边形 19">
            <a:extLst>
              <a:ext uri="{FF2B5EF4-FFF2-40B4-BE49-F238E27FC236}">
                <a16:creationId xmlns:a16="http://schemas.microsoft.com/office/drawing/2014/main" id="{77F9C052-B76B-4BC7-B46A-644F48DE0841}"/>
              </a:ext>
            </a:extLst>
          </p:cNvPr>
          <p:cNvSpPr/>
          <p:nvPr/>
        </p:nvSpPr>
        <p:spPr>
          <a:xfrm rot="5400000">
            <a:off x="9992226" y="4492509"/>
            <a:ext cx="1396951" cy="1204268"/>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矩形 21">
            <a:extLst>
              <a:ext uri="{FF2B5EF4-FFF2-40B4-BE49-F238E27FC236}">
                <a16:creationId xmlns:a16="http://schemas.microsoft.com/office/drawing/2014/main" id="{84461292-6ED5-4271-88E1-7353E9732CF9}"/>
              </a:ext>
            </a:extLst>
          </p:cNvPr>
          <p:cNvSpPr/>
          <p:nvPr/>
        </p:nvSpPr>
        <p:spPr>
          <a:xfrm>
            <a:off x="10213850" y="4651816"/>
            <a:ext cx="993126" cy="830997"/>
          </a:xfrm>
          <a:prstGeom prst="rect">
            <a:avLst/>
          </a:prstGeom>
        </p:spPr>
        <p:txBody>
          <a:bodyPr wrap="square">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建议结论</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六边形 9">
            <a:extLst>
              <a:ext uri="{FF2B5EF4-FFF2-40B4-BE49-F238E27FC236}">
                <a16:creationId xmlns:a16="http://schemas.microsoft.com/office/drawing/2014/main" id="{82150646-5D5A-469D-87E0-37A8168489F1}"/>
              </a:ext>
            </a:extLst>
          </p:cNvPr>
          <p:cNvSpPr/>
          <p:nvPr/>
        </p:nvSpPr>
        <p:spPr>
          <a:xfrm rot="5400000">
            <a:off x="884529" y="3366952"/>
            <a:ext cx="1396951" cy="1204268"/>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矩形 22">
            <a:extLst>
              <a:ext uri="{FF2B5EF4-FFF2-40B4-BE49-F238E27FC236}">
                <a16:creationId xmlns:a16="http://schemas.microsoft.com/office/drawing/2014/main" id="{090B3898-AC32-4F7B-95A8-23C9C5148508}"/>
              </a:ext>
            </a:extLst>
          </p:cNvPr>
          <p:cNvSpPr/>
          <p:nvPr/>
        </p:nvSpPr>
        <p:spPr>
          <a:xfrm>
            <a:off x="1167282" y="3502461"/>
            <a:ext cx="831443" cy="830997"/>
          </a:xfrm>
          <a:prstGeom prst="rect">
            <a:avLst/>
          </a:prstGeom>
        </p:spPr>
        <p:txBody>
          <a:bodyPr wrap="square">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项目背景</a:t>
            </a:r>
          </a:p>
        </p:txBody>
      </p:sp>
      <p:sp>
        <p:nvSpPr>
          <p:cNvPr id="17" name="六边形 16">
            <a:extLst>
              <a:ext uri="{FF2B5EF4-FFF2-40B4-BE49-F238E27FC236}">
                <a16:creationId xmlns:a16="http://schemas.microsoft.com/office/drawing/2014/main" id="{BF0E7242-B357-4206-9500-2BC101504367}"/>
              </a:ext>
            </a:extLst>
          </p:cNvPr>
          <p:cNvSpPr/>
          <p:nvPr/>
        </p:nvSpPr>
        <p:spPr>
          <a:xfrm rot="5400000">
            <a:off x="6948830" y="4470670"/>
            <a:ext cx="1396951" cy="1204268"/>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id="{F6A4C8A3-97F7-4B7C-8B80-ADF1B59B43CC}"/>
              </a:ext>
            </a:extLst>
          </p:cNvPr>
          <p:cNvSpPr/>
          <p:nvPr/>
        </p:nvSpPr>
        <p:spPr>
          <a:xfrm>
            <a:off x="7077329" y="4625479"/>
            <a:ext cx="1040759" cy="830997"/>
          </a:xfrm>
          <a:prstGeom prst="rect">
            <a:avLst/>
          </a:prstGeom>
        </p:spPr>
        <p:txBody>
          <a:bodyPr wrap="square">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项目过程</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57972579"/>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6" presetClass="entr" presetSubtype="21"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arn(inVertical)">
                                      <p:cBhvr>
                                        <p:cTn id="16" dur="500"/>
                                        <p:tgtEl>
                                          <p:spTgt spid="7"/>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animBg="1"/>
      <p:bldP spid="5" grpId="0" animBg="1"/>
      <p:bldP spid="6" grpId="0" animBg="1"/>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37064" y="1449659"/>
            <a:ext cx="5001076" cy="4949265"/>
          </a:xfrm>
          <a:prstGeom prst="rect">
            <a:avLst/>
          </a:prstGeom>
          <a:ln/>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sp>
        <p:nvSpPr>
          <p:cNvPr id="9" name="矩形 8"/>
          <p:cNvSpPr/>
          <p:nvPr/>
        </p:nvSpPr>
        <p:spPr>
          <a:xfrm>
            <a:off x="6560710" y="1791973"/>
            <a:ext cx="5359944" cy="3108543"/>
          </a:xfrm>
          <a:prstGeom prst="rect">
            <a:avLst/>
          </a:prstGeom>
        </p:spPr>
        <p:txBody>
          <a:bodyPr wrap="square">
            <a:spAutoFit/>
          </a:bodyPr>
          <a:lstStyle/>
          <a:p>
            <a:r>
              <a:rPr lang="zh-CN" altLang="en-US" sz="1600" dirty="0" smtClean="0"/>
              <a:t>     </a:t>
            </a:r>
            <a:r>
              <a:rPr lang="zh-CN" altLang="en-US" sz="1200" dirty="0" smtClean="0"/>
              <a:t>* 年轻人</a:t>
            </a:r>
            <a:r>
              <a:rPr lang="zh-CN" altLang="en-US" sz="1200" dirty="0"/>
              <a:t>目光远大，爱打敢拼，拥有较前沿的知识，属于高离职人群， 企业在预防人才流失的时候可以采用适当的结合涨薪百分比和月收入 留住</a:t>
            </a:r>
            <a:r>
              <a:rPr lang="zh-CN" altLang="en-US" sz="1200" dirty="0" smtClean="0"/>
              <a:t>人才</a:t>
            </a:r>
            <a:endParaRPr lang="en-US" altLang="zh-CN" sz="1200" dirty="0" smtClean="0"/>
          </a:p>
          <a:p>
            <a:endParaRPr lang="zh-CN" altLang="en-US" sz="1200" dirty="0"/>
          </a:p>
          <a:p>
            <a:r>
              <a:rPr lang="zh-CN" altLang="en-US" sz="1200" dirty="0" smtClean="0"/>
              <a:t>      * 收入</a:t>
            </a:r>
            <a:r>
              <a:rPr lang="zh-CN" altLang="en-US" sz="1200" dirty="0"/>
              <a:t>在很大程度上决定员工工作态度和是否离职的因素</a:t>
            </a:r>
            <a:r>
              <a:rPr lang="zh-CN" altLang="en-US" sz="1200" dirty="0" smtClean="0"/>
              <a:t>毋庸置疑</a:t>
            </a:r>
            <a:endParaRPr lang="en-US" altLang="zh-CN" sz="1200" dirty="0" smtClean="0"/>
          </a:p>
          <a:p>
            <a:endParaRPr lang="zh-CN" altLang="en-US" sz="1200" dirty="0"/>
          </a:p>
          <a:p>
            <a:r>
              <a:rPr lang="zh-CN" altLang="en-US" sz="1200" dirty="0" smtClean="0"/>
              <a:t>       * 曾</a:t>
            </a:r>
            <a:r>
              <a:rPr lang="zh-CN" altLang="en-US" sz="1200" dirty="0"/>
              <a:t>任职企业数可以作为参考因素之一，是否频繁跳槽体现了一个人的工作习惯和</a:t>
            </a:r>
            <a:r>
              <a:rPr lang="zh-CN" altLang="en-US" sz="1200" dirty="0" smtClean="0"/>
              <a:t>态度</a:t>
            </a:r>
            <a:endParaRPr lang="en-US" altLang="zh-CN" sz="1200" dirty="0" smtClean="0"/>
          </a:p>
          <a:p>
            <a:endParaRPr lang="zh-CN" altLang="en-US" sz="1200" dirty="0"/>
          </a:p>
          <a:p>
            <a:r>
              <a:rPr lang="zh-CN" altLang="en-US" sz="1200" dirty="0" smtClean="0"/>
              <a:t>       * 涨</a:t>
            </a:r>
            <a:r>
              <a:rPr lang="zh-CN" altLang="en-US" sz="1200" dirty="0"/>
              <a:t>薪百分比的高低很大程度决定了员工工作激情和效率，是否离职的</a:t>
            </a:r>
            <a:r>
              <a:rPr lang="zh-CN" altLang="en-US" sz="1200" dirty="0" smtClean="0"/>
              <a:t>因素</a:t>
            </a:r>
            <a:endParaRPr lang="en-US" altLang="zh-CN" sz="1200" dirty="0" smtClean="0"/>
          </a:p>
          <a:p>
            <a:endParaRPr lang="zh-CN" altLang="en-US" sz="1200" dirty="0"/>
          </a:p>
          <a:p>
            <a:r>
              <a:rPr lang="zh-CN" altLang="en-US" sz="1200" dirty="0" smtClean="0"/>
              <a:t>      * 工作</a:t>
            </a:r>
            <a:r>
              <a:rPr lang="zh-CN" altLang="en-US" sz="1200" dirty="0"/>
              <a:t>年限体现了员工对该公司工资，制度，文化的认可，工作时间越长代表着对公司的认可</a:t>
            </a:r>
            <a:r>
              <a:rPr lang="zh-CN" altLang="en-US" sz="1200" dirty="0" smtClean="0"/>
              <a:t>度</a:t>
            </a:r>
            <a:endParaRPr lang="en-US" altLang="zh-CN" sz="1200" dirty="0" smtClean="0"/>
          </a:p>
          <a:p>
            <a:endParaRPr lang="zh-CN" altLang="en-US" sz="1200" dirty="0"/>
          </a:p>
          <a:p>
            <a:r>
              <a:rPr lang="zh-CN" altLang="en-US" sz="1200" dirty="0" smtClean="0"/>
              <a:t>      * 上一年</a:t>
            </a:r>
            <a:r>
              <a:rPr lang="zh-CN" altLang="en-US" sz="1200" dirty="0"/>
              <a:t>培训次数体现了公司对员工的重视程度，也会让员工学会很对新知识，和公司共同成长</a:t>
            </a:r>
          </a:p>
        </p:txBody>
      </p:sp>
      <p:sp>
        <p:nvSpPr>
          <p:cNvPr id="22" name="矩形 21">
            <a:extLst>
              <a:ext uri="{FF2B5EF4-FFF2-40B4-BE49-F238E27FC236}">
                <a16:creationId xmlns:a16="http://schemas.microsoft.com/office/drawing/2014/main" id="{F74C4437-EBB4-4707-B6FF-9A65D8495D18}"/>
              </a:ext>
            </a:extLst>
          </p:cNvPr>
          <p:cNvSpPr/>
          <p:nvPr/>
        </p:nvSpPr>
        <p:spPr>
          <a:xfrm>
            <a:off x="1051229" y="374127"/>
            <a:ext cx="1723549" cy="461665"/>
          </a:xfrm>
          <a:prstGeom prst="rect">
            <a:avLst/>
          </a:prstGeom>
          <a:noFill/>
        </p:spPr>
        <p:txBody>
          <a:bodyPr wrap="none">
            <a:spAutoFit/>
          </a:bodyPr>
          <a:lstStyle/>
          <a:p>
            <a:pPr algn="ct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影响关系图</a:t>
            </a:r>
            <a:endPar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3" name="矩形 22">
            <a:extLst>
              <a:ext uri="{FF2B5EF4-FFF2-40B4-BE49-F238E27FC236}">
                <a16:creationId xmlns:a16="http://schemas.microsoft.com/office/drawing/2014/main" id="{20C5AF7D-97C3-4D59-B939-E1B9CA4ED4A7}"/>
              </a:ext>
            </a:extLst>
          </p:cNvPr>
          <p:cNvSpPr/>
          <p:nvPr/>
        </p:nvSpPr>
        <p:spPr>
          <a:xfrm>
            <a:off x="258794" y="334428"/>
            <a:ext cx="698500" cy="546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tx1">
                    <a:lumMod val="75000"/>
                    <a:lumOff val="25000"/>
                  </a:schemeClr>
                </a:solidFill>
                <a:latin typeface="+mj-lt"/>
                <a:ea typeface="方正清刻本悦宋简体" panose="02000000000000000000" pitchFamily="2" charset="-122"/>
              </a:rPr>
              <a:t>4</a:t>
            </a:r>
            <a:endParaRPr lang="zh-CN" altLang="en-US" sz="2400" b="1" dirty="0">
              <a:solidFill>
                <a:schemeClr val="tx1">
                  <a:lumMod val="75000"/>
                  <a:lumOff val="25000"/>
                </a:schemeClr>
              </a:solidFill>
              <a:latin typeface="+mj-lt"/>
              <a:ea typeface="方正清刻本悦宋简体" panose="02000000000000000000" pitchFamily="2" charset="-122"/>
            </a:endParaRPr>
          </a:p>
        </p:txBody>
      </p:sp>
      <p:grpSp>
        <p:nvGrpSpPr>
          <p:cNvPr id="24" name="组合 23">
            <a:extLst>
              <a:ext uri="{FF2B5EF4-FFF2-40B4-BE49-F238E27FC236}">
                <a16:creationId xmlns:a16="http://schemas.microsoft.com/office/drawing/2014/main" id="{4C48C4E0-CB7F-4AF5-8725-FEA9B3A899F5}"/>
              </a:ext>
            </a:extLst>
          </p:cNvPr>
          <p:cNvGrpSpPr/>
          <p:nvPr/>
        </p:nvGrpSpPr>
        <p:grpSpPr>
          <a:xfrm>
            <a:off x="346483" y="280751"/>
            <a:ext cx="523122" cy="653826"/>
            <a:chOff x="2668588" y="1189513"/>
            <a:chExt cx="3238500" cy="4047650"/>
          </a:xfrm>
        </p:grpSpPr>
        <p:grpSp>
          <p:nvGrpSpPr>
            <p:cNvPr id="25" name="组合 24">
              <a:extLst>
                <a:ext uri="{FF2B5EF4-FFF2-40B4-BE49-F238E27FC236}">
                  <a16:creationId xmlns:a16="http://schemas.microsoft.com/office/drawing/2014/main" id="{A68FF2DD-3BA9-4668-8AB9-18D75D9B2DB4}"/>
                </a:ext>
              </a:extLst>
            </p:cNvPr>
            <p:cNvGrpSpPr/>
            <p:nvPr/>
          </p:nvGrpSpPr>
          <p:grpSpPr>
            <a:xfrm>
              <a:off x="2668588" y="1189513"/>
              <a:ext cx="3238500" cy="1309688"/>
              <a:chOff x="4478338" y="1241901"/>
              <a:chExt cx="3238500" cy="1309688"/>
            </a:xfrm>
          </p:grpSpPr>
          <p:sp>
            <p:nvSpPr>
              <p:cNvPr id="30" name="Freeform 5">
                <a:extLst>
                  <a:ext uri="{FF2B5EF4-FFF2-40B4-BE49-F238E27FC236}">
                    <a16:creationId xmlns:a16="http://schemas.microsoft.com/office/drawing/2014/main" id="{B450C66E-9A91-46B7-AABB-87161EBD8FA6}"/>
                  </a:ext>
                </a:extLst>
              </p:cNvPr>
              <p:cNvSpPr/>
              <p:nvPr/>
            </p:nvSpPr>
            <p:spPr bwMode="auto">
              <a:xfrm>
                <a:off x="4478338" y="1241901"/>
                <a:ext cx="3238500" cy="1309688"/>
              </a:xfrm>
              <a:custGeom>
                <a:avLst/>
                <a:gdLst>
                  <a:gd name="T0" fmla="*/ 13 w 2040"/>
                  <a:gd name="T1" fmla="*/ 825 h 825"/>
                  <a:gd name="T2" fmla="*/ 13 w 2040"/>
                  <a:gd name="T3" fmla="*/ 603 h 825"/>
                  <a:gd name="T4" fmla="*/ 1020 w 2040"/>
                  <a:gd name="T5" fmla="*/ 22 h 825"/>
                  <a:gd name="T6" fmla="*/ 2026 w 2040"/>
                  <a:gd name="T7" fmla="*/ 603 h 825"/>
                  <a:gd name="T8" fmla="*/ 2026 w 2040"/>
                  <a:gd name="T9" fmla="*/ 825 h 825"/>
                  <a:gd name="T10" fmla="*/ 2040 w 2040"/>
                  <a:gd name="T11" fmla="*/ 825 h 825"/>
                  <a:gd name="T12" fmla="*/ 2040 w 2040"/>
                  <a:gd name="T13" fmla="*/ 591 h 825"/>
                  <a:gd name="T14" fmla="*/ 1020 w 2040"/>
                  <a:gd name="T15" fmla="*/ 0 h 825"/>
                  <a:gd name="T16" fmla="*/ 0 w 2040"/>
                  <a:gd name="T17" fmla="*/ 591 h 825"/>
                  <a:gd name="T18" fmla="*/ 0 w 2040"/>
                  <a:gd name="T19" fmla="*/ 825 h 825"/>
                  <a:gd name="T20" fmla="*/ 13 w 2040"/>
                  <a:gd name="T21" fmla="*/ 825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5">
                    <a:moveTo>
                      <a:pt x="13" y="825"/>
                    </a:moveTo>
                    <a:lnTo>
                      <a:pt x="13" y="603"/>
                    </a:lnTo>
                    <a:lnTo>
                      <a:pt x="1020" y="22"/>
                    </a:lnTo>
                    <a:lnTo>
                      <a:pt x="2026" y="603"/>
                    </a:lnTo>
                    <a:lnTo>
                      <a:pt x="2026" y="825"/>
                    </a:lnTo>
                    <a:lnTo>
                      <a:pt x="2040" y="825"/>
                    </a:lnTo>
                    <a:lnTo>
                      <a:pt x="2040" y="591"/>
                    </a:lnTo>
                    <a:lnTo>
                      <a:pt x="1020" y="0"/>
                    </a:lnTo>
                    <a:lnTo>
                      <a:pt x="0" y="591"/>
                    </a:lnTo>
                    <a:lnTo>
                      <a:pt x="0" y="825"/>
                    </a:lnTo>
                    <a:lnTo>
                      <a:pt x="13" y="82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1" name="Freeform 9">
                <a:extLst>
                  <a:ext uri="{FF2B5EF4-FFF2-40B4-BE49-F238E27FC236}">
                    <a16:creationId xmlns:a16="http://schemas.microsoft.com/office/drawing/2014/main" id="{370CC05F-35BF-45FF-B9CA-A9DD1B214D26}"/>
                  </a:ext>
                </a:extLst>
              </p:cNvPr>
              <p:cNvSpPr/>
              <p:nvPr/>
            </p:nvSpPr>
            <p:spPr bwMode="auto">
              <a:xfrm>
                <a:off x="4592638" y="1386364"/>
                <a:ext cx="3008313" cy="1165225"/>
              </a:xfrm>
              <a:custGeom>
                <a:avLst/>
                <a:gdLst>
                  <a:gd name="T0" fmla="*/ 66 w 1895"/>
                  <a:gd name="T1" fmla="*/ 734 h 734"/>
                  <a:gd name="T2" fmla="*/ 66 w 1895"/>
                  <a:gd name="T3" fmla="*/ 587 h 734"/>
                  <a:gd name="T4" fmla="*/ 944 w 1895"/>
                  <a:gd name="T5" fmla="*/ 81 h 734"/>
                  <a:gd name="T6" fmla="*/ 1822 w 1895"/>
                  <a:gd name="T7" fmla="*/ 587 h 734"/>
                  <a:gd name="T8" fmla="*/ 1822 w 1895"/>
                  <a:gd name="T9" fmla="*/ 734 h 734"/>
                  <a:gd name="T10" fmla="*/ 1895 w 1895"/>
                  <a:gd name="T11" fmla="*/ 734 h 734"/>
                  <a:gd name="T12" fmla="*/ 1895 w 1895"/>
                  <a:gd name="T13" fmla="*/ 546 h 734"/>
                  <a:gd name="T14" fmla="*/ 948 w 1895"/>
                  <a:gd name="T15" fmla="*/ 0 h 734"/>
                  <a:gd name="T16" fmla="*/ 0 w 1895"/>
                  <a:gd name="T17" fmla="*/ 546 h 734"/>
                  <a:gd name="T18" fmla="*/ 0 w 1895"/>
                  <a:gd name="T19" fmla="*/ 734 h 734"/>
                  <a:gd name="T20" fmla="*/ 66 w 1895"/>
                  <a:gd name="T21"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4">
                    <a:moveTo>
                      <a:pt x="66" y="734"/>
                    </a:moveTo>
                    <a:lnTo>
                      <a:pt x="66" y="587"/>
                    </a:lnTo>
                    <a:lnTo>
                      <a:pt x="944" y="81"/>
                    </a:lnTo>
                    <a:lnTo>
                      <a:pt x="1822" y="587"/>
                    </a:lnTo>
                    <a:lnTo>
                      <a:pt x="1822" y="734"/>
                    </a:lnTo>
                    <a:lnTo>
                      <a:pt x="1895" y="734"/>
                    </a:lnTo>
                    <a:lnTo>
                      <a:pt x="1895" y="546"/>
                    </a:lnTo>
                    <a:lnTo>
                      <a:pt x="948" y="0"/>
                    </a:lnTo>
                    <a:lnTo>
                      <a:pt x="0" y="546"/>
                    </a:lnTo>
                    <a:lnTo>
                      <a:pt x="0" y="734"/>
                    </a:lnTo>
                    <a:lnTo>
                      <a:pt x="66" y="73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nvGrpSpPr>
            <p:cNvPr id="26" name="组合 25">
              <a:extLst>
                <a:ext uri="{FF2B5EF4-FFF2-40B4-BE49-F238E27FC236}">
                  <a16:creationId xmlns:a16="http://schemas.microsoft.com/office/drawing/2014/main" id="{3DD834C7-508F-4623-B132-8CD34CEFAAF3}"/>
                </a:ext>
              </a:extLst>
            </p:cNvPr>
            <p:cNvGrpSpPr/>
            <p:nvPr/>
          </p:nvGrpSpPr>
          <p:grpSpPr>
            <a:xfrm>
              <a:off x="2668588" y="3924300"/>
              <a:ext cx="3238500" cy="1312863"/>
              <a:chOff x="4478338" y="3976688"/>
              <a:chExt cx="3238500" cy="1312863"/>
            </a:xfrm>
          </p:grpSpPr>
          <p:sp>
            <p:nvSpPr>
              <p:cNvPr id="27" name="Freeform 6">
                <a:extLst>
                  <a:ext uri="{FF2B5EF4-FFF2-40B4-BE49-F238E27FC236}">
                    <a16:creationId xmlns:a16="http://schemas.microsoft.com/office/drawing/2014/main" id="{F39F0A11-9912-45F1-BC35-AD7A80F94C73}"/>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 name="T20" fmla="*/ 1020 w 2040"/>
                  <a:gd name="T21" fmla="*/ 80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lnTo>
                      <a:pt x="1020" y="80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28" name="Freeform 7">
                <a:extLst>
                  <a:ext uri="{FF2B5EF4-FFF2-40B4-BE49-F238E27FC236}">
                    <a16:creationId xmlns:a16="http://schemas.microsoft.com/office/drawing/2014/main" id="{7FA3DC67-64B7-4F03-8BF2-278529BF4249}"/>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8">
                <a:extLst>
                  <a:ext uri="{FF2B5EF4-FFF2-40B4-BE49-F238E27FC236}">
                    <a16:creationId xmlns:a16="http://schemas.microsoft.com/office/drawing/2014/main" id="{374AF6F1-1CA7-4F3A-8AE3-9D616DE388FD}"/>
                  </a:ext>
                </a:extLst>
              </p:cNvPr>
              <p:cNvSpPr/>
              <p:nvPr/>
            </p:nvSpPr>
            <p:spPr bwMode="auto">
              <a:xfrm>
                <a:off x="4592638" y="3976688"/>
                <a:ext cx="3008313" cy="1171575"/>
              </a:xfrm>
              <a:custGeom>
                <a:avLst/>
                <a:gdLst>
                  <a:gd name="T0" fmla="*/ 1822 w 1895"/>
                  <a:gd name="T1" fmla="*/ 0 h 738"/>
                  <a:gd name="T2" fmla="*/ 1822 w 1895"/>
                  <a:gd name="T3" fmla="*/ 150 h 738"/>
                  <a:gd name="T4" fmla="*/ 944 w 1895"/>
                  <a:gd name="T5" fmla="*/ 655 h 738"/>
                  <a:gd name="T6" fmla="*/ 66 w 1895"/>
                  <a:gd name="T7" fmla="*/ 150 h 738"/>
                  <a:gd name="T8" fmla="*/ 66 w 1895"/>
                  <a:gd name="T9" fmla="*/ 0 h 738"/>
                  <a:gd name="T10" fmla="*/ 0 w 1895"/>
                  <a:gd name="T11" fmla="*/ 0 h 738"/>
                  <a:gd name="T12" fmla="*/ 0 w 1895"/>
                  <a:gd name="T13" fmla="*/ 192 h 738"/>
                  <a:gd name="T14" fmla="*/ 948 w 1895"/>
                  <a:gd name="T15" fmla="*/ 738 h 738"/>
                  <a:gd name="T16" fmla="*/ 1895 w 1895"/>
                  <a:gd name="T17" fmla="*/ 192 h 738"/>
                  <a:gd name="T18" fmla="*/ 1895 w 1895"/>
                  <a:gd name="T19" fmla="*/ 0 h 738"/>
                  <a:gd name="T20" fmla="*/ 1822 w 1895"/>
                  <a:gd name="T21"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8">
                    <a:moveTo>
                      <a:pt x="1822" y="0"/>
                    </a:moveTo>
                    <a:lnTo>
                      <a:pt x="1822" y="150"/>
                    </a:lnTo>
                    <a:lnTo>
                      <a:pt x="944" y="655"/>
                    </a:lnTo>
                    <a:lnTo>
                      <a:pt x="66" y="150"/>
                    </a:lnTo>
                    <a:lnTo>
                      <a:pt x="66" y="0"/>
                    </a:lnTo>
                    <a:lnTo>
                      <a:pt x="0" y="0"/>
                    </a:lnTo>
                    <a:lnTo>
                      <a:pt x="0" y="192"/>
                    </a:lnTo>
                    <a:lnTo>
                      <a:pt x="948" y="738"/>
                    </a:lnTo>
                    <a:lnTo>
                      <a:pt x="1895" y="192"/>
                    </a:lnTo>
                    <a:lnTo>
                      <a:pt x="1895" y="0"/>
                    </a:lnTo>
                    <a:lnTo>
                      <a:pt x="1822"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pic>
        <p:nvPicPr>
          <p:cNvPr id="3" name="图片 2"/>
          <p:cNvPicPr>
            <a:picLocks noChangeAspect="1"/>
          </p:cNvPicPr>
          <p:nvPr/>
        </p:nvPicPr>
        <p:blipFill>
          <a:blip r:embed="rId4"/>
          <a:stretch>
            <a:fillRect/>
          </a:stretch>
        </p:blipFill>
        <p:spPr>
          <a:xfrm>
            <a:off x="346483" y="1054318"/>
            <a:ext cx="5318337" cy="5021724"/>
          </a:xfrm>
          <a:prstGeom prst="rect">
            <a:avLst/>
          </a:prstGeom>
          <a:ln>
            <a:noFill/>
          </a:ln>
          <a:effectLst>
            <a:outerShdw blurRad="190500" algn="tl" rotWithShape="0">
              <a:srgbClr val="000000">
                <a:alpha val="70000"/>
              </a:srgbClr>
            </a:outerShdw>
          </a:effectLst>
        </p:spPr>
      </p:pic>
      <p:sp>
        <p:nvSpPr>
          <p:cNvPr id="8" name="矩形 7"/>
          <p:cNvSpPr/>
          <p:nvPr/>
        </p:nvSpPr>
        <p:spPr>
          <a:xfrm>
            <a:off x="6564266" y="1054318"/>
            <a:ext cx="2542971" cy="558961"/>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en-US" dirty="0" smtClean="0">
                <a:solidFill>
                  <a:schemeClr val="bg1"/>
                </a:solidFill>
                <a:latin typeface="微软雅黑 Light" panose="020B0502040204020203" pitchFamily="34" charset="-122"/>
                <a:ea typeface="微软雅黑 Light" panose="020B0502040204020203" pitchFamily="34" charset="-122"/>
              </a:rPr>
              <a:t>对变量的业务理解</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50" advTm="0">
        <p14:prism isContent="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000"/>
                                            <p:tgtEl>
                                              <p:spTgt spid="2"/>
                                            </p:tgtEl>
                                          </p:cBhvr>
                                        </p:animEffect>
                                      </p:childTnLst>
                                    </p:cTn>
                                  </p:par>
                                </p:childTnLst>
                              </p:cTn>
                            </p:par>
                            <p:par>
                              <p:cTn id="8" fill="hold">
                                <p:stCondLst>
                                  <p:cond delay="1500"/>
                                </p:stCondLst>
                                <p:childTnLst>
                                  <p:par>
                                    <p:cTn id="9" presetID="2" presetClass="entr" presetSubtype="4" fill="hold" grpId="0" nodeType="afterEffect" p14:presetBounceEnd="75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75000">
                                          <p:cBhvr additive="base">
                                            <p:cTn id="11" dur="2000" fill="hold"/>
                                            <p:tgtEl>
                                              <p:spTgt spid="8"/>
                                            </p:tgtEl>
                                            <p:attrNameLst>
                                              <p:attrName>ppt_x</p:attrName>
                                            </p:attrNameLst>
                                          </p:cBhvr>
                                          <p:tavLst>
                                            <p:tav tm="0">
                                              <p:val>
                                                <p:strVal val="#ppt_x"/>
                                              </p:val>
                                            </p:tav>
                                            <p:tav tm="100000">
                                              <p:val>
                                                <p:strVal val="#ppt_x"/>
                                              </p:val>
                                            </p:tav>
                                          </p:tavLst>
                                        </p:anim>
                                        <p:anim calcmode="lin" valueType="num" p14:bounceEnd="75000">
                                          <p:cBhvr additive="base">
                                            <p:cTn id="12" dur="2000" fill="hold"/>
                                            <p:tgtEl>
                                              <p:spTgt spid="8"/>
                                            </p:tgtEl>
                                            <p:attrNameLst>
                                              <p:attrName>ppt_y</p:attrName>
                                            </p:attrNameLst>
                                          </p:cBhvr>
                                          <p:tavLst>
                                            <p:tav tm="0">
                                              <p:val>
                                                <p:strVal val="1+#ppt_h/2"/>
                                              </p:val>
                                            </p:tav>
                                            <p:tav tm="100000">
                                              <p:val>
                                                <p:strVal val="#ppt_y"/>
                                              </p:val>
                                            </p:tav>
                                          </p:tavLst>
                                        </p:anim>
                                      </p:childTnLst>
                                    </p:cTn>
                                  </p:par>
                                  <p:par>
                                    <p:cTn id="13" presetID="14" presetClass="entr" presetSubtype="10" fill="hold" grpId="0" nodeType="withEffect">
                                      <p:stCondLst>
                                        <p:cond delay="1500"/>
                                      </p:stCondLst>
                                      <p:childTnLst>
                                        <p:set>
                                          <p:cBhvr>
                                            <p:cTn id="14" dur="1"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000"/>
                                            <p:tgtEl>
                                              <p:spTgt spid="2"/>
                                            </p:tgtEl>
                                          </p:cBhvr>
                                        </p:animEffect>
                                      </p:childTnLst>
                                    </p:cTn>
                                  </p:par>
                                </p:childTnLst>
                              </p:cTn>
                            </p:par>
                            <p:par>
                              <p:cTn id="8" fill="hold">
                                <p:stCondLst>
                                  <p:cond delay="1500"/>
                                </p:stCondLst>
                                <p:childTnLst>
                                  <p:par>
                                    <p:cTn id="9" presetID="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2000" fill="hold"/>
                                            <p:tgtEl>
                                              <p:spTgt spid="8"/>
                                            </p:tgtEl>
                                            <p:attrNameLst>
                                              <p:attrName>ppt_x</p:attrName>
                                            </p:attrNameLst>
                                          </p:cBhvr>
                                          <p:tavLst>
                                            <p:tav tm="0">
                                              <p:val>
                                                <p:strVal val="#ppt_x"/>
                                              </p:val>
                                            </p:tav>
                                            <p:tav tm="100000">
                                              <p:val>
                                                <p:strVal val="#ppt_x"/>
                                              </p:val>
                                            </p:tav>
                                          </p:tavLst>
                                        </p:anim>
                                        <p:anim calcmode="lin" valueType="num">
                                          <p:cBhvr additive="base">
                                            <p:cTn id="12" dur="2000" fill="hold"/>
                                            <p:tgtEl>
                                              <p:spTgt spid="8"/>
                                            </p:tgtEl>
                                            <p:attrNameLst>
                                              <p:attrName>ppt_y</p:attrName>
                                            </p:attrNameLst>
                                          </p:cBhvr>
                                          <p:tavLst>
                                            <p:tav tm="0">
                                              <p:val>
                                                <p:strVal val="1+#ppt_h/2"/>
                                              </p:val>
                                            </p:tav>
                                            <p:tav tm="100000">
                                              <p:val>
                                                <p:strVal val="#ppt_y"/>
                                              </p:val>
                                            </p:tav>
                                          </p:tavLst>
                                        </p:anim>
                                      </p:childTnLst>
                                    </p:cTn>
                                  </p:par>
                                  <p:par>
                                    <p:cTn id="13" presetID="14" presetClass="entr" presetSubtype="10" fill="hold" grpId="0" nodeType="withEffect">
                                      <p:stCondLst>
                                        <p:cond delay="1500"/>
                                      </p:stCondLst>
                                      <p:childTnLst>
                                        <p:set>
                                          <p:cBhvr>
                                            <p:cTn id="14" dur="1"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8"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24">
            <a:extLst>
              <a:ext uri="{FF2B5EF4-FFF2-40B4-BE49-F238E27FC236}">
                <a16:creationId xmlns:a16="http://schemas.microsoft.com/office/drawing/2014/main" id="{01CC3887-8A58-467B-9A18-903641E71B0F}"/>
              </a:ext>
            </a:extLst>
          </p:cNvPr>
          <p:cNvSpPr txBox="1">
            <a:spLocks noChangeArrowheads="1"/>
          </p:cNvSpPr>
          <p:nvPr/>
        </p:nvSpPr>
        <p:spPr bwMode="auto">
          <a:xfrm>
            <a:off x="1735592" y="3087308"/>
            <a:ext cx="2519362"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6000" dirty="0">
                <a:solidFill>
                  <a:schemeClr val="accent4"/>
                </a:solidFill>
                <a:latin typeface="迷你简汉真广标"/>
                <a:ea typeface="迷你简汉真广标"/>
                <a:cs typeface="迷你简汉真广标"/>
              </a:rPr>
              <a:t>PART</a:t>
            </a:r>
          </a:p>
          <a:p>
            <a:pPr eaLnBrk="1" hangingPunct="1"/>
            <a:r>
              <a:rPr lang="en-US" altLang="zh-CN" sz="6000" dirty="0">
                <a:solidFill>
                  <a:schemeClr val="accent4"/>
                </a:solidFill>
                <a:latin typeface="迷你简汉真广标"/>
                <a:ea typeface="迷你简汉真广标"/>
                <a:cs typeface="迷你简汉真广标"/>
              </a:rPr>
              <a:t>FOUR</a:t>
            </a:r>
            <a:endParaRPr lang="zh-CN" altLang="en-US" sz="6000" dirty="0">
              <a:solidFill>
                <a:schemeClr val="accent4"/>
              </a:solidFill>
              <a:latin typeface="迷你简汉真广标"/>
              <a:ea typeface="迷你简汉真广标"/>
              <a:cs typeface="迷你简汉真广标"/>
            </a:endParaRPr>
          </a:p>
        </p:txBody>
      </p:sp>
      <p:sp>
        <p:nvSpPr>
          <p:cNvPr id="8" name="矩形 7">
            <a:extLst>
              <a:ext uri="{FF2B5EF4-FFF2-40B4-BE49-F238E27FC236}">
                <a16:creationId xmlns:a16="http://schemas.microsoft.com/office/drawing/2014/main" id="{57B6711A-93FD-4A89-9926-E86A03552C0F}"/>
              </a:ext>
            </a:extLst>
          </p:cNvPr>
          <p:cNvSpPr/>
          <p:nvPr/>
        </p:nvSpPr>
        <p:spPr>
          <a:xfrm>
            <a:off x="1115587" y="5026300"/>
            <a:ext cx="2855912" cy="369332"/>
          </a:xfrm>
          <a:prstGeom prst="rect">
            <a:avLst/>
          </a:prstGeom>
        </p:spPr>
        <p:txBody>
          <a:bodyPr wrap="square">
            <a:spAutoFit/>
          </a:bodyPr>
          <a:lstStyle/>
          <a:p>
            <a:pPr algn="r"/>
            <a:r>
              <a:rPr lang="zh-CN" altLang="en-US" dirty="0" smtClean="0"/>
              <a:t>员工流失分析</a:t>
            </a:r>
            <a:endParaRPr lang="zh-CN" altLang="en-US" dirty="0"/>
          </a:p>
        </p:txBody>
      </p:sp>
      <p:grpSp>
        <p:nvGrpSpPr>
          <p:cNvPr id="5" name="组合 4">
            <a:extLst>
              <a:ext uri="{FF2B5EF4-FFF2-40B4-BE49-F238E27FC236}">
                <a16:creationId xmlns:a16="http://schemas.microsoft.com/office/drawing/2014/main" id="{5B6B97D0-87AD-4ACD-A99C-CF57C09D3A0E}"/>
              </a:ext>
            </a:extLst>
          </p:cNvPr>
          <p:cNvGrpSpPr/>
          <p:nvPr/>
        </p:nvGrpSpPr>
        <p:grpSpPr>
          <a:xfrm>
            <a:off x="3971499" y="1030030"/>
            <a:ext cx="3880215" cy="5196599"/>
            <a:chOff x="-3944524" y="1072014"/>
            <a:chExt cx="3880215" cy="5196599"/>
          </a:xfrm>
        </p:grpSpPr>
        <p:sp>
          <p:nvSpPr>
            <p:cNvPr id="25" name="文本框 24">
              <a:extLst>
                <a:ext uri="{FF2B5EF4-FFF2-40B4-BE49-F238E27FC236}">
                  <a16:creationId xmlns:a16="http://schemas.microsoft.com/office/drawing/2014/main" id="{4F7E1B25-CFB1-4380-8838-83D2EFE40633}"/>
                </a:ext>
              </a:extLst>
            </p:cNvPr>
            <p:cNvSpPr txBox="1"/>
            <p:nvPr/>
          </p:nvSpPr>
          <p:spPr>
            <a:xfrm>
              <a:off x="-1640114" y="1072014"/>
              <a:ext cx="1575805" cy="5196599"/>
            </a:xfrm>
            <a:custGeom>
              <a:avLst/>
              <a:gdLst/>
              <a:ahLst/>
              <a:cxnLst/>
              <a:rect l="l" t="t" r="r" b="b"/>
              <a:pathLst>
                <a:path w="1575805" h="5196599">
                  <a:moveTo>
                    <a:pt x="0" y="0"/>
                  </a:moveTo>
                  <a:lnTo>
                    <a:pt x="816047" y="0"/>
                  </a:lnTo>
                  <a:lnTo>
                    <a:pt x="816047" y="3422600"/>
                  </a:lnTo>
                  <a:lnTo>
                    <a:pt x="1575805" y="3422600"/>
                  </a:lnTo>
                  <a:lnTo>
                    <a:pt x="1575805" y="4108596"/>
                  </a:lnTo>
                  <a:lnTo>
                    <a:pt x="816047" y="4108596"/>
                  </a:lnTo>
                  <a:lnTo>
                    <a:pt x="816047" y="5196599"/>
                  </a:lnTo>
                  <a:lnTo>
                    <a:pt x="967" y="5196599"/>
                  </a:lnTo>
                  <a:lnTo>
                    <a:pt x="967" y="4108596"/>
                  </a:lnTo>
                  <a:lnTo>
                    <a:pt x="0" y="4108596"/>
                  </a:lnTo>
                  <a:lnTo>
                    <a:pt x="0" y="3422600"/>
                  </a:lnTo>
                  <a:lnTo>
                    <a:pt x="967" y="3422600"/>
                  </a:lnTo>
                  <a:lnTo>
                    <a:pt x="967" y="885155"/>
                  </a:lnTo>
                  <a:lnTo>
                    <a:pt x="0" y="886720"/>
                  </a:lnTo>
                  <a:lnTo>
                    <a:pt x="0" y="0"/>
                  </a:lnTo>
                  <a:close/>
                </a:path>
              </a:pathLst>
            </a:custGeom>
            <a:solidFill>
              <a:schemeClr val="accent4"/>
            </a:solidFill>
            <a:ln>
              <a:noFill/>
            </a:ln>
            <a:effectLst>
              <a:outerShdw blurRad="50800" dist="381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defRPr sz="59500">
                  <a:ea typeface="迷你简汉真广标" panose="02010609000101010101" pitchFamily="49" charset="-122"/>
                </a:defRPr>
              </a:lvl1pPr>
            </a:lstStyle>
            <a:p>
              <a:endParaRPr lang="zh-CN" altLang="en-US" dirty="0"/>
            </a:p>
          </p:txBody>
        </p:sp>
        <p:sp>
          <p:nvSpPr>
            <p:cNvPr id="22" name="文本框 21">
              <a:extLst>
                <a:ext uri="{FF2B5EF4-FFF2-40B4-BE49-F238E27FC236}">
                  <a16:creationId xmlns:a16="http://schemas.microsoft.com/office/drawing/2014/main" id="{FC940D0B-18CF-4051-A793-65A136ADF991}"/>
                </a:ext>
              </a:extLst>
            </p:cNvPr>
            <p:cNvSpPr txBox="1"/>
            <p:nvPr/>
          </p:nvSpPr>
          <p:spPr>
            <a:xfrm>
              <a:off x="-3944524" y="1072014"/>
              <a:ext cx="2307813" cy="4108596"/>
            </a:xfrm>
            <a:custGeom>
              <a:avLst/>
              <a:gdLst/>
              <a:ahLst/>
              <a:cxnLst/>
              <a:rect l="l" t="t" r="r" b="b"/>
              <a:pathLst>
                <a:path w="2307813" h="4108596">
                  <a:moveTo>
                    <a:pt x="2142813" y="0"/>
                  </a:moveTo>
                  <a:lnTo>
                    <a:pt x="2307813" y="0"/>
                  </a:lnTo>
                  <a:lnTo>
                    <a:pt x="2307813" y="886720"/>
                  </a:lnTo>
                  <a:lnTo>
                    <a:pt x="741317" y="3422600"/>
                  </a:lnTo>
                  <a:lnTo>
                    <a:pt x="2307813" y="3422600"/>
                  </a:lnTo>
                  <a:lnTo>
                    <a:pt x="2307813" y="4108596"/>
                  </a:lnTo>
                  <a:lnTo>
                    <a:pt x="0" y="4108596"/>
                  </a:lnTo>
                  <a:lnTo>
                    <a:pt x="0" y="3411536"/>
                  </a:lnTo>
                  <a:lnTo>
                    <a:pt x="2142813" y="0"/>
                  </a:lnTo>
                  <a:close/>
                </a:path>
              </a:pathLst>
            </a:custGeom>
            <a:solidFill>
              <a:schemeClr val="accent3"/>
            </a:solidFill>
            <a:ln>
              <a:noFill/>
            </a:ln>
            <a:effectLst>
              <a:outerShdw blurRad="50800" dist="381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defRPr sz="59500">
                  <a:ea typeface="迷你简汉真广标" panose="02010609000101010101" pitchFamily="49" charset="-122"/>
                </a:defRPr>
              </a:lvl1pPr>
            </a:lstStyle>
            <a:p>
              <a:endParaRPr lang="zh-CN" altLang="en-US" dirty="0"/>
            </a:p>
          </p:txBody>
        </p:sp>
      </p:grpSp>
      <p:sp>
        <p:nvSpPr>
          <p:cNvPr id="9" name="矩形 8">
            <a:extLst>
              <a:ext uri="{FF2B5EF4-FFF2-40B4-BE49-F238E27FC236}">
                <a16:creationId xmlns:a16="http://schemas.microsoft.com/office/drawing/2014/main" id="{D584B33B-9264-4D38-A234-4276E2DED628}"/>
              </a:ext>
            </a:extLst>
          </p:cNvPr>
          <p:cNvSpPr/>
          <p:nvPr/>
        </p:nvSpPr>
        <p:spPr>
          <a:xfrm>
            <a:off x="7795132" y="5635795"/>
            <a:ext cx="3891855" cy="646331"/>
          </a:xfrm>
          <a:prstGeom prst="rect">
            <a:avLst/>
          </a:prstGeom>
        </p:spPr>
        <p:txBody>
          <a:bodyPr wrap="square">
            <a:spAutoFit/>
          </a:bodyPr>
          <a:lstStyle/>
          <a:p>
            <a:r>
              <a:rPr lang="zh-CN" altLang="en-US" sz="3600" b="1" dirty="0" smtClean="0">
                <a:solidFill>
                  <a:schemeClr val="accent3"/>
                </a:solidFill>
                <a:latin typeface="微软雅黑" panose="020B0503020204020204" pitchFamily="34" charset="-122"/>
                <a:ea typeface="微软雅黑" panose="020B0503020204020204" pitchFamily="34" charset="-122"/>
              </a:rPr>
              <a:t>结论和建议</a:t>
            </a:r>
            <a:endParaRPr lang="zh-CN" altLang="en-US" sz="3600" b="1" dirty="0">
              <a:solidFill>
                <a:schemeClr val="accent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6875986"/>
      </p:ext>
    </p:extLst>
  </p:cSld>
  <p:clrMapOvr>
    <a:masterClrMapping/>
  </p:clrMapOvr>
  <mc:AlternateContent xmlns:mc="http://schemas.openxmlformats.org/markup-compatibility/2006" xmlns:p14="http://schemas.microsoft.com/office/powerpoint/2010/main">
    <mc:Choice Requires="p14">
      <p:transition spd="slow" p14:dur="125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04265" y="1615440"/>
            <a:ext cx="9269095" cy="1322070"/>
          </a:xfrm>
          <a:prstGeom prst="rect">
            <a:avLst/>
          </a:prstGeom>
          <a:solidFill>
            <a:srgbClr val="C3C3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pic>
        <p:nvPicPr>
          <p:cNvPr id="11" name="Picture 5" descr="G:\设计\图片\办公\500007005.jpg500007005"/>
          <p:cNvPicPr>
            <a:picLocks noChangeAspect="1" noChangeArrowheads="1"/>
          </p:cNvPicPr>
          <p:nvPr/>
        </p:nvPicPr>
        <p:blipFill>
          <a:blip r:embed="rId4"/>
          <a:srcRect/>
          <a:stretch>
            <a:fillRect/>
          </a:stretch>
        </p:blipFill>
        <p:spPr bwMode="auto">
          <a:xfrm>
            <a:off x="1122680" y="1615440"/>
            <a:ext cx="1982470" cy="1322070"/>
          </a:xfrm>
          <a:prstGeom prst="rect">
            <a:avLst/>
          </a:prstGeom>
          <a:noFill/>
          <a:effectLst/>
          <a:extLst>
            <a:ext uri="{909E8E84-426E-40DD-AFC4-6F175D3DCCD1}">
              <a14:hiddenFill xmlns:a14="http://schemas.microsoft.com/office/drawing/2010/main">
                <a:solidFill>
                  <a:srgbClr val="FFFFFF"/>
                </a:solidFill>
              </a14:hiddenFill>
            </a:ext>
          </a:extLst>
        </p:spPr>
      </p:pic>
      <p:grpSp>
        <p:nvGrpSpPr>
          <p:cNvPr id="12" name="组合 4"/>
          <p:cNvGrpSpPr/>
          <p:nvPr/>
        </p:nvGrpSpPr>
        <p:grpSpPr bwMode="auto">
          <a:xfrm>
            <a:off x="9089394" y="1841500"/>
            <a:ext cx="868880" cy="809625"/>
            <a:chOff x="7161431" y="1404614"/>
            <a:chExt cx="681456" cy="635088"/>
          </a:xfrm>
        </p:grpSpPr>
        <p:sp>
          <p:nvSpPr>
            <p:cNvPr id="14" name="TextBox 6"/>
            <p:cNvSpPr txBox="1"/>
            <p:nvPr/>
          </p:nvSpPr>
          <p:spPr>
            <a:xfrm>
              <a:off x="7241456" y="1507520"/>
              <a:ext cx="601431" cy="457692"/>
            </a:xfrm>
            <a:prstGeom prst="rect">
              <a:avLst/>
            </a:prstGeom>
            <a:noFill/>
          </p:spPr>
          <p:txBody>
            <a:bodyPr wrap="square">
              <a:spAutoFit/>
            </a:bodyPr>
            <a:lstStyle/>
            <a:p>
              <a:pPr defTabSz="685800">
                <a:defRPr/>
              </a:pPr>
              <a:r>
                <a:rPr lang="en-US" altLang="zh-CN" sz="3200" spc="-150" dirty="0">
                  <a:solidFill>
                    <a:prstClr val="white"/>
                  </a:solidFill>
                  <a:latin typeface="Arial" panose="020B0604020202020204" pitchFamily="34" charset="0"/>
                  <a:cs typeface="Arial" panose="020B0604020202020204" pitchFamily="34" charset="0"/>
                </a:rPr>
                <a:t>01</a:t>
              </a:r>
              <a:endParaRPr lang="zh-CN" altLang="en-US" sz="3200" i="1" spc="-150" dirty="0">
                <a:solidFill>
                  <a:prstClr val="white"/>
                </a:solidFill>
                <a:latin typeface="Arial" panose="020B0604020202020204" pitchFamily="34" charset="0"/>
                <a:cs typeface="Arial" panose="020B0604020202020204" pitchFamily="34" charset="0"/>
              </a:endParaRPr>
            </a:p>
          </p:txBody>
        </p:sp>
        <p:sp>
          <p:nvSpPr>
            <p:cNvPr id="15" name="椭圆 14"/>
            <p:cNvSpPr/>
            <p:nvPr/>
          </p:nvSpPr>
          <p:spPr>
            <a:xfrm>
              <a:off x="7161431" y="1404614"/>
              <a:ext cx="634983" cy="63508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grpSp>
      <p:sp>
        <p:nvSpPr>
          <p:cNvPr id="19" name="矩形 18"/>
          <p:cNvSpPr/>
          <p:nvPr/>
        </p:nvSpPr>
        <p:spPr>
          <a:xfrm flipH="1">
            <a:off x="1104265" y="3123565"/>
            <a:ext cx="9269095" cy="130683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pic>
        <p:nvPicPr>
          <p:cNvPr id="20" name="Picture 2" descr="G:\设计\图片\办公\500057750.jpg500057750"/>
          <p:cNvPicPr>
            <a:picLocks noChangeAspect="1" noChangeArrowheads="1"/>
          </p:cNvPicPr>
          <p:nvPr/>
        </p:nvPicPr>
        <p:blipFill rotWithShape="1">
          <a:blip r:embed="rId5"/>
          <a:srcRect/>
          <a:stretch>
            <a:fillRect/>
          </a:stretch>
        </p:blipFill>
        <p:spPr bwMode="auto">
          <a:xfrm>
            <a:off x="8386128" y="3123565"/>
            <a:ext cx="1958340" cy="1306830"/>
          </a:xfrm>
          <a:prstGeom prst="rect">
            <a:avLst/>
          </a:prstGeom>
          <a:noFill/>
          <a:effectLst/>
          <a:extLst>
            <a:ext uri="{909E8E84-426E-40DD-AFC4-6F175D3DCCD1}">
              <a14:hiddenFill xmlns:a14="http://schemas.microsoft.com/office/drawing/2010/main">
                <a:solidFill>
                  <a:srgbClr val="FFFFFF"/>
                </a:solidFill>
              </a14:hiddenFill>
            </a:ext>
          </a:extLst>
        </p:spPr>
      </p:pic>
      <p:grpSp>
        <p:nvGrpSpPr>
          <p:cNvPr id="21" name="组合 6"/>
          <p:cNvGrpSpPr/>
          <p:nvPr/>
        </p:nvGrpSpPr>
        <p:grpSpPr bwMode="auto">
          <a:xfrm>
            <a:off x="1553210" y="3347720"/>
            <a:ext cx="890003" cy="809625"/>
            <a:chOff x="1251481" y="2669125"/>
            <a:chExt cx="698023" cy="635088"/>
          </a:xfrm>
        </p:grpSpPr>
        <p:sp>
          <p:nvSpPr>
            <p:cNvPr id="22" name="TextBox 14"/>
            <p:cNvSpPr txBox="1"/>
            <p:nvPr/>
          </p:nvSpPr>
          <p:spPr>
            <a:xfrm>
              <a:off x="1347858" y="2757823"/>
              <a:ext cx="601646" cy="457692"/>
            </a:xfrm>
            <a:prstGeom prst="rect">
              <a:avLst/>
            </a:prstGeom>
            <a:noFill/>
          </p:spPr>
          <p:txBody>
            <a:bodyPr wrap="square">
              <a:spAutoFit/>
            </a:bodyPr>
            <a:lstStyle/>
            <a:p>
              <a:pPr defTabSz="685800">
                <a:defRPr/>
              </a:pPr>
              <a:r>
                <a:rPr lang="en-US" altLang="zh-CN" sz="3200" spc="-150" dirty="0">
                  <a:solidFill>
                    <a:prstClr val="white"/>
                  </a:solidFill>
                  <a:latin typeface="Arial" panose="020B0604020202020204" pitchFamily="34" charset="0"/>
                  <a:cs typeface="Arial" panose="020B0604020202020204" pitchFamily="34" charset="0"/>
                </a:rPr>
                <a:t>02</a:t>
              </a:r>
              <a:endParaRPr lang="zh-CN" altLang="en-US" sz="3200" spc="-150" dirty="0">
                <a:solidFill>
                  <a:prstClr val="white"/>
                </a:solidFill>
                <a:latin typeface="Arial" panose="020B0604020202020204" pitchFamily="34" charset="0"/>
                <a:cs typeface="Arial" panose="020B0604020202020204" pitchFamily="34" charset="0"/>
              </a:endParaRPr>
            </a:p>
          </p:txBody>
        </p:sp>
        <p:sp>
          <p:nvSpPr>
            <p:cNvPr id="23" name="椭圆 22"/>
            <p:cNvSpPr/>
            <p:nvPr/>
          </p:nvSpPr>
          <p:spPr>
            <a:xfrm>
              <a:off x="1251481" y="2669125"/>
              <a:ext cx="634983" cy="63508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grpSp>
      <p:sp>
        <p:nvSpPr>
          <p:cNvPr id="27" name="矩形 26"/>
          <p:cNvSpPr/>
          <p:nvPr/>
        </p:nvSpPr>
        <p:spPr>
          <a:xfrm>
            <a:off x="1104265" y="4616450"/>
            <a:ext cx="9269095" cy="129921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pic>
        <p:nvPicPr>
          <p:cNvPr id="28" name="Picture 3"/>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1104265" y="4616450"/>
            <a:ext cx="1927225" cy="1299210"/>
          </a:xfrm>
          <a:prstGeom prst="rect">
            <a:avLst/>
          </a:prstGeom>
          <a:noFill/>
          <a:effectLst/>
          <a:extLst>
            <a:ext uri="{909E8E84-426E-40DD-AFC4-6F175D3DCCD1}">
              <a14:hiddenFill xmlns:a14="http://schemas.microsoft.com/office/drawing/2010/main">
                <a:solidFill>
                  <a:srgbClr val="FFFFFF"/>
                </a:solidFill>
              </a14:hiddenFill>
            </a:ext>
          </a:extLst>
        </p:spPr>
      </p:pic>
      <p:sp>
        <p:nvSpPr>
          <p:cNvPr id="29" name="TextBox 22"/>
          <p:cNvSpPr txBox="1"/>
          <p:nvPr/>
        </p:nvSpPr>
        <p:spPr bwMode="auto">
          <a:xfrm>
            <a:off x="9267287" y="4974272"/>
            <a:ext cx="767080" cy="583565"/>
          </a:xfrm>
          <a:prstGeom prst="rect">
            <a:avLst/>
          </a:prstGeom>
          <a:noFill/>
        </p:spPr>
        <p:txBody>
          <a:bodyPr wrap="square">
            <a:spAutoFit/>
          </a:bodyPr>
          <a:lstStyle/>
          <a:p>
            <a:pPr defTabSz="685800">
              <a:defRPr/>
            </a:pPr>
            <a:r>
              <a:rPr lang="en-US" altLang="zh-CN" sz="3200" spc="-150" dirty="0">
                <a:solidFill>
                  <a:prstClr val="white"/>
                </a:solidFill>
                <a:latin typeface="Arial" panose="020B0604020202020204" pitchFamily="34" charset="0"/>
                <a:cs typeface="Arial" panose="020B0604020202020204" pitchFamily="34" charset="0"/>
              </a:rPr>
              <a:t>03</a:t>
            </a:r>
            <a:endParaRPr lang="zh-CN" altLang="en-US" sz="3200" spc="-150" dirty="0">
              <a:solidFill>
                <a:prstClr val="white"/>
              </a:solidFill>
              <a:latin typeface="Arial" panose="020B0604020202020204" pitchFamily="34" charset="0"/>
              <a:cs typeface="Arial" panose="020B0604020202020204" pitchFamily="34" charset="0"/>
            </a:endParaRPr>
          </a:p>
        </p:txBody>
      </p:sp>
      <p:sp>
        <p:nvSpPr>
          <p:cNvPr id="26" name="椭圆 25"/>
          <p:cNvSpPr/>
          <p:nvPr/>
        </p:nvSpPr>
        <p:spPr bwMode="auto">
          <a:xfrm>
            <a:off x="9170035" y="4836795"/>
            <a:ext cx="809625" cy="80962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3" name="文本框 2"/>
          <p:cNvSpPr txBox="1"/>
          <p:nvPr/>
        </p:nvSpPr>
        <p:spPr>
          <a:xfrm>
            <a:off x="3342640" y="1671955"/>
            <a:ext cx="5541010" cy="1184940"/>
          </a:xfrm>
          <a:prstGeom prst="rect">
            <a:avLst/>
          </a:prstGeom>
          <a:noFill/>
        </p:spPr>
        <p:txBody>
          <a:bodyPr wrap="square" rtlCol="0">
            <a:spAutoFit/>
          </a:bodyPr>
          <a:lstStyle/>
          <a:p>
            <a:pPr>
              <a:lnSpc>
                <a:spcPct val="130000"/>
              </a:lnSpc>
            </a:pPr>
            <a:r>
              <a:rPr lang="zh-CN" altLang="zh-CN" sz="1400" dirty="0"/>
              <a:t>提高薪资待遇在同行业的竞争力（尽量高于行业平均水平）；适度加班，增加加班费（根据员工的具体意愿来分配加班任务，加班费按照累进制度，加班时长越长加班费涨幅越大，例如加班一个小时两百，加班两个小时五百</a:t>
            </a:r>
            <a:r>
              <a:rPr lang="en-US" altLang="zh-CN" sz="1400" dirty="0"/>
              <a:t>…</a:t>
            </a:r>
            <a:r>
              <a:rPr lang="zh-CN" altLang="zh-CN" sz="1400" dirty="0"/>
              <a:t>）；</a:t>
            </a:r>
            <a:endParaRPr lang="en-US" altLang="zh-CN" sz="1400" dirty="0" smtClean="0"/>
          </a:p>
        </p:txBody>
      </p:sp>
      <p:sp>
        <p:nvSpPr>
          <p:cNvPr id="2" name="文本框 1"/>
          <p:cNvSpPr txBox="1"/>
          <p:nvPr/>
        </p:nvSpPr>
        <p:spPr>
          <a:xfrm>
            <a:off x="2589530" y="3172460"/>
            <a:ext cx="5541010" cy="1269258"/>
          </a:xfrm>
          <a:prstGeom prst="rect">
            <a:avLst/>
          </a:prstGeom>
          <a:noFill/>
        </p:spPr>
        <p:txBody>
          <a:bodyPr wrap="square" rtlCol="0">
            <a:spAutoFit/>
          </a:bodyPr>
          <a:lstStyle/>
          <a:p>
            <a:pPr>
              <a:lnSpc>
                <a:spcPct val="130000"/>
              </a:lnSpc>
            </a:pPr>
            <a:r>
              <a:rPr lang="zh-CN" altLang="zh-CN" sz="1200" dirty="0">
                <a:solidFill>
                  <a:schemeClr val="bg1"/>
                </a:solidFill>
              </a:rPr>
              <a:t>企业实力较强的情况下，可以自行盖员工大楼。该福利措施使得员工的上班路程大幅缩短，同时还增强了员工忠诚度（例如在职五年以上才可购买员工房，未满五年的可以租赁员工房，可适度减免租赁费）。若企业较小，则可以联合附近其他企业共同筹建员工大楼，或者给予在附近购（租）房的员工一定的购（租）房补贴。</a:t>
            </a:r>
            <a:endParaRPr lang="zh-CN" altLang="zh-CN" sz="1200" dirty="0" smtClean="0">
              <a:solidFill>
                <a:schemeClr val="bg1"/>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3342640" y="4616450"/>
            <a:ext cx="5541010" cy="1029193"/>
          </a:xfrm>
          <a:prstGeom prst="rect">
            <a:avLst/>
          </a:prstGeom>
          <a:noFill/>
        </p:spPr>
        <p:txBody>
          <a:bodyPr wrap="square" rtlCol="0">
            <a:spAutoFit/>
          </a:bodyPr>
          <a:lstStyle/>
          <a:p>
            <a:pPr>
              <a:lnSpc>
                <a:spcPct val="130000"/>
              </a:lnSpc>
            </a:pPr>
            <a:r>
              <a:rPr lang="zh-CN" altLang="zh-CN" sz="1200" dirty="0"/>
              <a:t>根据员工的绩效和在职时长给予一定比例的公司股权，越优质的员工分配的股权比例越大，这样可以在增加员工忠诚度的基础上，进一步提升企业业绩。针对于夫妻双方均在本企业的员工，为避免资金风险过大，可以与周围其他企业互换股权，给予他们中一人外企股权，进一步减轻员工的后顾之忧。</a:t>
            </a:r>
            <a:endParaRPr lang="zh-CN" altLang="zh-CN" sz="1200" dirty="0" smtClean="0">
              <a:solidFill>
                <a:schemeClr val="bg1"/>
              </a:solidFill>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7"/>
          <a:stretch>
            <a:fillRect/>
          </a:stretch>
        </p:blipFill>
        <p:spPr>
          <a:xfrm>
            <a:off x="547069" y="234416"/>
            <a:ext cx="524301" cy="718101"/>
          </a:xfrm>
          <a:prstGeom prst="rect">
            <a:avLst/>
          </a:prstGeom>
        </p:spPr>
      </p:pic>
      <p:sp>
        <p:nvSpPr>
          <p:cNvPr id="24" name="矩形 23">
            <a:extLst>
              <a:ext uri="{FF2B5EF4-FFF2-40B4-BE49-F238E27FC236}">
                <a16:creationId xmlns:a16="http://schemas.microsoft.com/office/drawing/2014/main" id="{89D0D5AB-AE5C-4743-B95B-ED983349B7D0}"/>
              </a:ext>
            </a:extLst>
          </p:cNvPr>
          <p:cNvSpPr/>
          <p:nvPr/>
        </p:nvSpPr>
        <p:spPr>
          <a:xfrm>
            <a:off x="1098222" y="362635"/>
            <a:ext cx="1415773" cy="461665"/>
          </a:xfrm>
          <a:prstGeom prst="rect">
            <a:avLst/>
          </a:prstGeom>
          <a:noFill/>
        </p:spPr>
        <p:txBody>
          <a:bodyPr wrap="none">
            <a:spAutoFit/>
          </a:bodyPr>
          <a:lstStyle/>
          <a:p>
            <a:pPr algn="ct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相关建议</a:t>
            </a:r>
            <a:endPar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652084" y="362635"/>
            <a:ext cx="392434" cy="461665"/>
          </a:xfrm>
          <a:prstGeom prst="rect">
            <a:avLst/>
          </a:prstGeom>
          <a:noFill/>
        </p:spPr>
        <p:txBody>
          <a:bodyPr wrap="square" rtlCol="0">
            <a:spAutoFit/>
          </a:bodyPr>
          <a:lstStyle/>
          <a:p>
            <a:r>
              <a:rPr lang="en-US" altLang="zh-CN" sz="2400" dirty="0" smtClean="0"/>
              <a:t>4</a:t>
            </a:r>
            <a:endParaRPr lang="zh-CN" altLang="en-US" sz="2400" dirty="0"/>
          </a:p>
        </p:txBody>
      </p:sp>
    </p:spTree>
    <p:custDataLst>
      <p:tags r:id="rId1"/>
    </p:custDataLst>
    <p:extLst>
      <p:ext uri="{BB962C8B-B14F-4D97-AF65-F5344CB8AC3E}">
        <p14:creationId xmlns:p14="http://schemas.microsoft.com/office/powerpoint/2010/main" val="1199572381"/>
      </p:ext>
    </p:extLst>
  </p:cSld>
  <p:clrMapOvr>
    <a:masterClrMapping/>
  </p:clrMapOvr>
  <mc:AlternateContent xmlns:mc="http://schemas.openxmlformats.org/markup-compatibility/2006" xmlns:p14="http://schemas.microsoft.com/office/powerpoint/2010/main">
    <mc:Choice Requires="p14">
      <p:transition spd="slow" p14:dur="1300" advTm="0">
        <p14:pan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par>
                                <p:cTn id="40" presetID="53" presetClass="entr" presetSubtype="16"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par>
                                <p:cTn id="45" presetID="53" presetClass="entr" presetSubtype="16" fill="hold"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53" presetClass="entr" presetSubtype="16" fill="hold"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 calcmode="lin" valueType="num">
                                      <p:cBhvr>
                                        <p:cTn id="62" dur="500" fill="hold"/>
                                        <p:tgtEl>
                                          <p:spTgt spid="29"/>
                                        </p:tgtEl>
                                        <p:attrNameLst>
                                          <p:attrName>ppt_w</p:attrName>
                                        </p:attrNameLst>
                                      </p:cBhvr>
                                      <p:tavLst>
                                        <p:tav tm="0">
                                          <p:val>
                                            <p:fltVal val="0"/>
                                          </p:val>
                                        </p:tav>
                                        <p:tav tm="100000">
                                          <p:val>
                                            <p:strVal val="#ppt_w"/>
                                          </p:val>
                                        </p:tav>
                                      </p:tavLst>
                                    </p:anim>
                                    <p:anim calcmode="lin" valueType="num">
                                      <p:cBhvr>
                                        <p:cTn id="63" dur="500" fill="hold"/>
                                        <p:tgtEl>
                                          <p:spTgt spid="29"/>
                                        </p:tgtEl>
                                        <p:attrNameLst>
                                          <p:attrName>ppt_h</p:attrName>
                                        </p:attrNameLst>
                                      </p:cBhvr>
                                      <p:tavLst>
                                        <p:tav tm="0">
                                          <p:val>
                                            <p:fltVal val="0"/>
                                          </p:val>
                                        </p:tav>
                                        <p:tav tm="100000">
                                          <p:val>
                                            <p:strVal val="#ppt_h"/>
                                          </p:val>
                                        </p:tav>
                                      </p:tavLst>
                                    </p:anim>
                                    <p:animEffect transition="in" filter="fade">
                                      <p:cBhvr>
                                        <p:cTn id="64" dur="500"/>
                                        <p:tgtEl>
                                          <p:spTgt spid="2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9" grpId="0" bldLvl="0" animBg="1"/>
      <p:bldP spid="27" grpId="0" bldLvl="0" animBg="1"/>
      <p:bldP spid="29" grpId="0"/>
      <p:bldP spid="26" grpId="0" bldLvl="0" animBg="1"/>
      <p:bldP spid="3" grpId="0"/>
      <p:bldP spid="2"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04265" y="1615440"/>
            <a:ext cx="9269095" cy="1322070"/>
          </a:xfrm>
          <a:prstGeom prst="rect">
            <a:avLst/>
          </a:prstGeom>
          <a:solidFill>
            <a:srgbClr val="C3C3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pic>
        <p:nvPicPr>
          <p:cNvPr id="11" name="Picture 5" descr="G:\设计\图片\办公\500007005.jpg500007005"/>
          <p:cNvPicPr>
            <a:picLocks noChangeAspect="1" noChangeArrowheads="1"/>
          </p:cNvPicPr>
          <p:nvPr/>
        </p:nvPicPr>
        <p:blipFill>
          <a:blip r:embed="rId4"/>
          <a:srcRect/>
          <a:stretch>
            <a:fillRect/>
          </a:stretch>
        </p:blipFill>
        <p:spPr bwMode="auto">
          <a:xfrm>
            <a:off x="1122680" y="1615440"/>
            <a:ext cx="1982470" cy="1322070"/>
          </a:xfrm>
          <a:prstGeom prst="rect">
            <a:avLst/>
          </a:prstGeom>
          <a:noFill/>
          <a:effectLst/>
          <a:extLst>
            <a:ext uri="{909E8E84-426E-40DD-AFC4-6F175D3DCCD1}">
              <a14:hiddenFill xmlns:a14="http://schemas.microsoft.com/office/drawing/2010/main">
                <a:solidFill>
                  <a:srgbClr val="FFFFFF"/>
                </a:solidFill>
              </a14:hiddenFill>
            </a:ext>
          </a:extLst>
        </p:spPr>
      </p:pic>
      <p:grpSp>
        <p:nvGrpSpPr>
          <p:cNvPr id="12" name="组合 4"/>
          <p:cNvGrpSpPr/>
          <p:nvPr/>
        </p:nvGrpSpPr>
        <p:grpSpPr bwMode="auto">
          <a:xfrm>
            <a:off x="9089393" y="1841500"/>
            <a:ext cx="847490" cy="809625"/>
            <a:chOff x="7161431" y="1404614"/>
            <a:chExt cx="664680" cy="635088"/>
          </a:xfrm>
        </p:grpSpPr>
        <p:sp>
          <p:nvSpPr>
            <p:cNvPr id="14" name="TextBox 6"/>
            <p:cNvSpPr txBox="1"/>
            <p:nvPr/>
          </p:nvSpPr>
          <p:spPr>
            <a:xfrm>
              <a:off x="7224680" y="1493312"/>
              <a:ext cx="601431" cy="457692"/>
            </a:xfrm>
            <a:prstGeom prst="rect">
              <a:avLst/>
            </a:prstGeom>
            <a:noFill/>
          </p:spPr>
          <p:txBody>
            <a:bodyPr wrap="square">
              <a:spAutoFit/>
            </a:bodyPr>
            <a:lstStyle/>
            <a:p>
              <a:pPr defTabSz="685800">
                <a:defRPr/>
              </a:pPr>
              <a:r>
                <a:rPr lang="en-US" altLang="zh-CN" sz="3200" spc="-150" dirty="0" smtClean="0">
                  <a:solidFill>
                    <a:prstClr val="white"/>
                  </a:solidFill>
                  <a:latin typeface="Arial" panose="020B0604020202020204" pitchFamily="34" charset="0"/>
                  <a:cs typeface="Arial" panose="020B0604020202020204" pitchFamily="34" charset="0"/>
                </a:rPr>
                <a:t>04</a:t>
              </a:r>
              <a:endParaRPr lang="zh-CN" altLang="en-US" sz="3200" i="1" spc="-150" dirty="0">
                <a:solidFill>
                  <a:prstClr val="white"/>
                </a:solidFill>
                <a:latin typeface="Arial" panose="020B0604020202020204" pitchFamily="34" charset="0"/>
                <a:cs typeface="Arial" panose="020B0604020202020204" pitchFamily="34" charset="0"/>
              </a:endParaRPr>
            </a:p>
          </p:txBody>
        </p:sp>
        <p:sp>
          <p:nvSpPr>
            <p:cNvPr id="15" name="椭圆 14"/>
            <p:cNvSpPr/>
            <p:nvPr/>
          </p:nvSpPr>
          <p:spPr>
            <a:xfrm>
              <a:off x="7161431" y="1404614"/>
              <a:ext cx="634983" cy="63508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grpSp>
      <p:sp>
        <p:nvSpPr>
          <p:cNvPr id="19" name="矩形 18"/>
          <p:cNvSpPr/>
          <p:nvPr/>
        </p:nvSpPr>
        <p:spPr>
          <a:xfrm flipH="1">
            <a:off x="1104265" y="3123565"/>
            <a:ext cx="9269095" cy="130683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pic>
        <p:nvPicPr>
          <p:cNvPr id="20" name="Picture 2" descr="G:\设计\图片\办公\500057750.jpg500057750"/>
          <p:cNvPicPr>
            <a:picLocks noChangeAspect="1" noChangeArrowheads="1"/>
          </p:cNvPicPr>
          <p:nvPr/>
        </p:nvPicPr>
        <p:blipFill rotWithShape="1">
          <a:blip r:embed="rId5"/>
          <a:srcRect/>
          <a:stretch>
            <a:fillRect/>
          </a:stretch>
        </p:blipFill>
        <p:spPr bwMode="auto">
          <a:xfrm>
            <a:off x="8386128" y="3123565"/>
            <a:ext cx="1958340" cy="1306830"/>
          </a:xfrm>
          <a:prstGeom prst="rect">
            <a:avLst/>
          </a:prstGeom>
          <a:noFill/>
          <a:effectLst/>
          <a:extLst>
            <a:ext uri="{909E8E84-426E-40DD-AFC4-6F175D3DCCD1}">
              <a14:hiddenFill xmlns:a14="http://schemas.microsoft.com/office/drawing/2010/main">
                <a:solidFill>
                  <a:srgbClr val="FFFFFF"/>
                </a:solidFill>
              </a14:hiddenFill>
            </a:ext>
          </a:extLst>
        </p:spPr>
      </p:pic>
      <p:grpSp>
        <p:nvGrpSpPr>
          <p:cNvPr id="21" name="组合 6"/>
          <p:cNvGrpSpPr/>
          <p:nvPr/>
        </p:nvGrpSpPr>
        <p:grpSpPr bwMode="auto">
          <a:xfrm>
            <a:off x="1553210" y="3347720"/>
            <a:ext cx="824071" cy="809625"/>
            <a:chOff x="1251481" y="2669125"/>
            <a:chExt cx="646313" cy="635088"/>
          </a:xfrm>
        </p:grpSpPr>
        <p:sp>
          <p:nvSpPr>
            <p:cNvPr id="22" name="TextBox 14"/>
            <p:cNvSpPr txBox="1"/>
            <p:nvPr/>
          </p:nvSpPr>
          <p:spPr>
            <a:xfrm>
              <a:off x="1296148" y="2757823"/>
              <a:ext cx="601646" cy="457692"/>
            </a:xfrm>
            <a:prstGeom prst="rect">
              <a:avLst/>
            </a:prstGeom>
            <a:noFill/>
          </p:spPr>
          <p:txBody>
            <a:bodyPr wrap="square">
              <a:spAutoFit/>
            </a:bodyPr>
            <a:lstStyle/>
            <a:p>
              <a:pPr defTabSz="685800">
                <a:defRPr/>
              </a:pPr>
              <a:r>
                <a:rPr lang="en-US" altLang="zh-CN" sz="3200" spc="-150" dirty="0" smtClean="0">
                  <a:solidFill>
                    <a:prstClr val="white"/>
                  </a:solidFill>
                  <a:latin typeface="Arial" panose="020B0604020202020204" pitchFamily="34" charset="0"/>
                  <a:cs typeface="Arial" panose="020B0604020202020204" pitchFamily="34" charset="0"/>
                </a:rPr>
                <a:t>05</a:t>
              </a:r>
              <a:endParaRPr lang="zh-CN" altLang="en-US" sz="3200" spc="-150" dirty="0">
                <a:solidFill>
                  <a:prstClr val="white"/>
                </a:solidFill>
                <a:latin typeface="Arial" panose="020B0604020202020204" pitchFamily="34" charset="0"/>
                <a:cs typeface="Arial" panose="020B0604020202020204" pitchFamily="34" charset="0"/>
              </a:endParaRPr>
            </a:p>
          </p:txBody>
        </p:sp>
        <p:sp>
          <p:nvSpPr>
            <p:cNvPr id="23" name="椭圆 22"/>
            <p:cNvSpPr/>
            <p:nvPr/>
          </p:nvSpPr>
          <p:spPr>
            <a:xfrm>
              <a:off x="1251481" y="2669125"/>
              <a:ext cx="634983" cy="63508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grpSp>
      <p:sp>
        <p:nvSpPr>
          <p:cNvPr id="27" name="矩形 26"/>
          <p:cNvSpPr/>
          <p:nvPr/>
        </p:nvSpPr>
        <p:spPr>
          <a:xfrm>
            <a:off x="1104265" y="4616450"/>
            <a:ext cx="9269095" cy="129921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pic>
        <p:nvPicPr>
          <p:cNvPr id="28" name="Picture 3"/>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1104265" y="4616450"/>
            <a:ext cx="1927225" cy="1299210"/>
          </a:xfrm>
          <a:prstGeom prst="rect">
            <a:avLst/>
          </a:prstGeom>
          <a:noFill/>
          <a:effectLst/>
          <a:extLst>
            <a:ext uri="{909E8E84-426E-40DD-AFC4-6F175D3DCCD1}">
              <a14:hiddenFill xmlns:a14="http://schemas.microsoft.com/office/drawing/2010/main">
                <a:solidFill>
                  <a:srgbClr val="FFFFFF"/>
                </a:solidFill>
              </a14:hiddenFill>
            </a:ext>
          </a:extLst>
        </p:spPr>
      </p:pic>
      <p:sp>
        <p:nvSpPr>
          <p:cNvPr id="29" name="TextBox 22"/>
          <p:cNvSpPr txBox="1"/>
          <p:nvPr/>
        </p:nvSpPr>
        <p:spPr bwMode="auto">
          <a:xfrm>
            <a:off x="9248859" y="4974272"/>
            <a:ext cx="767080" cy="583565"/>
          </a:xfrm>
          <a:prstGeom prst="rect">
            <a:avLst/>
          </a:prstGeom>
          <a:noFill/>
        </p:spPr>
        <p:txBody>
          <a:bodyPr wrap="square">
            <a:spAutoFit/>
          </a:bodyPr>
          <a:lstStyle/>
          <a:p>
            <a:pPr defTabSz="685800">
              <a:defRPr/>
            </a:pPr>
            <a:r>
              <a:rPr lang="en-US" altLang="zh-CN" sz="3200" spc="-150" dirty="0" smtClean="0">
                <a:solidFill>
                  <a:prstClr val="white"/>
                </a:solidFill>
                <a:latin typeface="Arial" panose="020B0604020202020204" pitchFamily="34" charset="0"/>
                <a:cs typeface="Arial" panose="020B0604020202020204" pitchFamily="34" charset="0"/>
              </a:rPr>
              <a:t>06</a:t>
            </a:r>
            <a:endParaRPr lang="zh-CN" altLang="en-US" sz="3200" spc="-150" dirty="0">
              <a:solidFill>
                <a:prstClr val="white"/>
              </a:solidFill>
              <a:latin typeface="Arial" panose="020B0604020202020204" pitchFamily="34" charset="0"/>
              <a:cs typeface="Arial" panose="020B0604020202020204" pitchFamily="34" charset="0"/>
            </a:endParaRPr>
          </a:p>
        </p:txBody>
      </p:sp>
      <p:sp>
        <p:nvSpPr>
          <p:cNvPr id="26" name="椭圆 25"/>
          <p:cNvSpPr/>
          <p:nvPr/>
        </p:nvSpPr>
        <p:spPr bwMode="auto">
          <a:xfrm>
            <a:off x="9170035" y="4836795"/>
            <a:ext cx="809625" cy="80962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3" name="文本框 2"/>
          <p:cNvSpPr txBox="1"/>
          <p:nvPr/>
        </p:nvSpPr>
        <p:spPr>
          <a:xfrm>
            <a:off x="3342640" y="1671955"/>
            <a:ext cx="5541010" cy="1184940"/>
          </a:xfrm>
          <a:prstGeom prst="rect">
            <a:avLst/>
          </a:prstGeom>
          <a:noFill/>
        </p:spPr>
        <p:txBody>
          <a:bodyPr wrap="square" rtlCol="0">
            <a:spAutoFit/>
          </a:bodyPr>
          <a:lstStyle/>
          <a:p>
            <a:pPr>
              <a:lnSpc>
                <a:spcPct val="130000"/>
              </a:lnSpc>
            </a:pPr>
            <a:r>
              <a:rPr lang="zh-CN" altLang="zh-CN" sz="1400" dirty="0"/>
              <a:t>改善员工工作环境。增加绿植，净化空气；采用隔音效果良好的材料，减少噪音；给予员工较大的工作空间，避免员工产生压抑感；同时，支持员工的个性，在不妨碍工作和他人的基础上，尽量让员工保持一个最舒适的工作状态。</a:t>
            </a:r>
            <a:endParaRPr lang="en-US" altLang="zh-CN" sz="1400" dirty="0" smtClean="0"/>
          </a:p>
        </p:txBody>
      </p:sp>
      <p:sp>
        <p:nvSpPr>
          <p:cNvPr id="2" name="文本框 1"/>
          <p:cNvSpPr txBox="1"/>
          <p:nvPr/>
        </p:nvSpPr>
        <p:spPr>
          <a:xfrm>
            <a:off x="2434233" y="3419099"/>
            <a:ext cx="5541010" cy="625171"/>
          </a:xfrm>
          <a:prstGeom prst="rect">
            <a:avLst/>
          </a:prstGeom>
          <a:noFill/>
        </p:spPr>
        <p:txBody>
          <a:bodyPr wrap="square" rtlCol="0">
            <a:spAutoFit/>
          </a:bodyPr>
          <a:lstStyle/>
          <a:p>
            <a:pPr>
              <a:lnSpc>
                <a:spcPct val="130000"/>
              </a:lnSpc>
            </a:pPr>
            <a:r>
              <a:rPr lang="zh-CN" altLang="zh-CN" sz="1400" dirty="0">
                <a:solidFill>
                  <a:schemeClr val="bg1"/>
                </a:solidFill>
              </a:rPr>
              <a:t>增强员工情感联系。定期组织员工户外活动，如聚餐、旅行等，构造员工和企业之间的情感纽带，无形中增加了员工的“离职成本”。</a:t>
            </a:r>
            <a:endParaRPr lang="zh-CN" altLang="zh-CN" sz="1400" dirty="0" smtClean="0">
              <a:solidFill>
                <a:schemeClr val="bg1"/>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3342640" y="4922032"/>
            <a:ext cx="5541010" cy="625171"/>
          </a:xfrm>
          <a:prstGeom prst="rect">
            <a:avLst/>
          </a:prstGeom>
          <a:noFill/>
        </p:spPr>
        <p:txBody>
          <a:bodyPr wrap="square" rtlCol="0">
            <a:spAutoFit/>
          </a:bodyPr>
          <a:lstStyle/>
          <a:p>
            <a:pPr>
              <a:lnSpc>
                <a:spcPct val="130000"/>
              </a:lnSpc>
            </a:pPr>
            <a:r>
              <a:rPr lang="zh-CN" altLang="zh-CN" sz="1400" dirty="0"/>
              <a:t>可以通过给员工流失购买保险，防止在出现大批量员工离职时（或企业出现变故时）损失过大，导致企业无法正常运转。</a:t>
            </a:r>
            <a:endParaRPr lang="zh-CN" altLang="zh-CN" sz="1400" dirty="0" smtClean="0">
              <a:solidFill>
                <a:schemeClr val="bg1"/>
              </a:solidFill>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7"/>
          <a:stretch>
            <a:fillRect/>
          </a:stretch>
        </p:blipFill>
        <p:spPr>
          <a:xfrm>
            <a:off x="450762" y="320914"/>
            <a:ext cx="524301" cy="646232"/>
          </a:xfrm>
          <a:prstGeom prst="rect">
            <a:avLst/>
          </a:prstGeom>
        </p:spPr>
      </p:pic>
      <p:sp>
        <p:nvSpPr>
          <p:cNvPr id="24" name="矩形 23">
            <a:extLst>
              <a:ext uri="{FF2B5EF4-FFF2-40B4-BE49-F238E27FC236}">
                <a16:creationId xmlns:a16="http://schemas.microsoft.com/office/drawing/2014/main" id="{89D0D5AB-AE5C-4743-B95B-ED983349B7D0}"/>
              </a:ext>
            </a:extLst>
          </p:cNvPr>
          <p:cNvSpPr/>
          <p:nvPr/>
        </p:nvSpPr>
        <p:spPr>
          <a:xfrm>
            <a:off x="1064936" y="413198"/>
            <a:ext cx="1415773" cy="461665"/>
          </a:xfrm>
          <a:prstGeom prst="rect">
            <a:avLst/>
          </a:prstGeom>
          <a:noFill/>
        </p:spPr>
        <p:txBody>
          <a:bodyPr wrap="none">
            <a:spAutoFit/>
          </a:bodyPr>
          <a:lstStyle/>
          <a:p>
            <a:pPr algn="ct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相关建议</a:t>
            </a:r>
            <a:endPar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 name="文本框 3"/>
          <p:cNvSpPr txBox="1"/>
          <p:nvPr/>
        </p:nvSpPr>
        <p:spPr>
          <a:xfrm>
            <a:off x="540635" y="430156"/>
            <a:ext cx="524301" cy="461665"/>
          </a:xfrm>
          <a:prstGeom prst="rect">
            <a:avLst/>
          </a:prstGeom>
          <a:noFill/>
        </p:spPr>
        <p:txBody>
          <a:bodyPr wrap="square" rtlCol="0">
            <a:spAutoFit/>
          </a:bodyPr>
          <a:lstStyle/>
          <a:p>
            <a:r>
              <a:rPr lang="en-US" altLang="zh-CN" sz="2400" dirty="0" smtClean="0"/>
              <a:t>4</a:t>
            </a:r>
            <a:endParaRPr lang="zh-CN" altLang="en-US" sz="2400" dirty="0"/>
          </a:p>
        </p:txBody>
      </p:sp>
    </p:spTree>
    <p:custDataLst>
      <p:tags r:id="rId1"/>
    </p:custDataLst>
    <p:extLst>
      <p:ext uri="{BB962C8B-B14F-4D97-AF65-F5344CB8AC3E}">
        <p14:creationId xmlns:p14="http://schemas.microsoft.com/office/powerpoint/2010/main" val="1185555531"/>
      </p:ext>
    </p:extLst>
  </p:cSld>
  <p:clrMapOvr>
    <a:masterClrMapping/>
  </p:clrMapOvr>
  <mc:AlternateContent xmlns:mc="http://schemas.openxmlformats.org/markup-compatibility/2006" xmlns:p14="http://schemas.microsoft.com/office/powerpoint/2010/main">
    <mc:Choice Requires="p14">
      <p:transition spd="slow" p14:dur="1300" advTm="0">
        <p14:pan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par>
                                <p:cTn id="40" presetID="53" presetClass="entr" presetSubtype="16"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par>
                                <p:cTn id="45" presetID="53" presetClass="entr" presetSubtype="16" fill="hold"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53" presetClass="entr" presetSubtype="16" fill="hold"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 calcmode="lin" valueType="num">
                                      <p:cBhvr>
                                        <p:cTn id="62" dur="500" fill="hold"/>
                                        <p:tgtEl>
                                          <p:spTgt spid="29"/>
                                        </p:tgtEl>
                                        <p:attrNameLst>
                                          <p:attrName>ppt_w</p:attrName>
                                        </p:attrNameLst>
                                      </p:cBhvr>
                                      <p:tavLst>
                                        <p:tav tm="0">
                                          <p:val>
                                            <p:fltVal val="0"/>
                                          </p:val>
                                        </p:tav>
                                        <p:tav tm="100000">
                                          <p:val>
                                            <p:strVal val="#ppt_w"/>
                                          </p:val>
                                        </p:tav>
                                      </p:tavLst>
                                    </p:anim>
                                    <p:anim calcmode="lin" valueType="num">
                                      <p:cBhvr>
                                        <p:cTn id="63" dur="500" fill="hold"/>
                                        <p:tgtEl>
                                          <p:spTgt spid="29"/>
                                        </p:tgtEl>
                                        <p:attrNameLst>
                                          <p:attrName>ppt_h</p:attrName>
                                        </p:attrNameLst>
                                      </p:cBhvr>
                                      <p:tavLst>
                                        <p:tav tm="0">
                                          <p:val>
                                            <p:fltVal val="0"/>
                                          </p:val>
                                        </p:tav>
                                        <p:tav tm="100000">
                                          <p:val>
                                            <p:strVal val="#ppt_h"/>
                                          </p:val>
                                        </p:tav>
                                      </p:tavLst>
                                    </p:anim>
                                    <p:animEffect transition="in" filter="fade">
                                      <p:cBhvr>
                                        <p:cTn id="64" dur="500"/>
                                        <p:tgtEl>
                                          <p:spTgt spid="2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9" grpId="0" bldLvl="0" animBg="1"/>
      <p:bldP spid="27" grpId="0" bldLvl="0" animBg="1"/>
      <p:bldP spid="29" grpId="0"/>
      <p:bldP spid="26" grpId="0" bldLvl="0" animBg="1"/>
      <p:bldP spid="3" grpId="0"/>
      <p:bldP spid="2"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564020" y="1811452"/>
            <a:ext cx="3655681" cy="3785468"/>
            <a:chOff x="1564020" y="1811452"/>
            <a:chExt cx="3655681" cy="3785468"/>
          </a:xfrm>
        </p:grpSpPr>
        <p:sp>
          <p:nvSpPr>
            <p:cNvPr id="10" name="矩形 9"/>
            <p:cNvSpPr/>
            <p:nvPr/>
          </p:nvSpPr>
          <p:spPr>
            <a:xfrm>
              <a:off x="2111132" y="2233460"/>
              <a:ext cx="2812703" cy="3115518"/>
            </a:xfrm>
            <a:prstGeom prst="rect">
              <a:avLst/>
            </a:prstGeom>
            <a:noFill/>
            <a:ln w="25400">
              <a:solidFill>
                <a:srgbClr val="6A6A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pic>
          <p:nvPicPr>
            <p:cNvPr id="16" name="图片 15"/>
            <p:cNvPicPr>
              <a:picLocks noChangeAspect="1"/>
            </p:cNvPicPr>
            <p:nvPr/>
          </p:nvPicPr>
          <p:blipFill rotWithShape="1">
            <a:blip r:embed="rId4"/>
            <a:srcRect r="39386"/>
            <a:stretch>
              <a:fillRect/>
            </a:stretch>
          </p:blipFill>
          <p:spPr>
            <a:xfrm>
              <a:off x="2406998" y="2441493"/>
              <a:ext cx="2812703" cy="3155427"/>
            </a:xfrm>
            <a:prstGeom prst="rect">
              <a:avLst/>
            </a:prstGeom>
            <a:ln>
              <a:noFill/>
            </a:ln>
          </p:spPr>
        </p:pic>
        <p:grpSp>
          <p:nvGrpSpPr>
            <p:cNvPr id="4" name="组合 3"/>
            <p:cNvGrpSpPr/>
            <p:nvPr/>
          </p:nvGrpSpPr>
          <p:grpSpPr>
            <a:xfrm>
              <a:off x="1564020" y="1811452"/>
              <a:ext cx="2968292" cy="3159499"/>
              <a:chOff x="1578308" y="1840034"/>
              <a:chExt cx="2968292" cy="3159499"/>
            </a:xfrm>
          </p:grpSpPr>
          <p:sp>
            <p:nvSpPr>
              <p:cNvPr id="9" name="矩形 8"/>
              <p:cNvSpPr/>
              <p:nvPr/>
            </p:nvSpPr>
            <p:spPr>
              <a:xfrm>
                <a:off x="1578308" y="1840034"/>
                <a:ext cx="2968292" cy="3159499"/>
              </a:xfrm>
              <a:prstGeom prst="rect">
                <a:avLst/>
              </a:prstGeom>
              <a:solidFill>
                <a:srgbClr val="6A6A6A"/>
              </a:solidFill>
              <a:ln>
                <a:noFill/>
              </a:ln>
              <a:effectLst>
                <a:outerShdw blurRad="266700" dist="38100" dir="8100000" sx="103000" sy="103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2200679" y="2008410"/>
                <a:ext cx="1723550" cy="461665"/>
              </a:xfrm>
              <a:prstGeom prst="rect">
                <a:avLst/>
              </a:prstGeom>
              <a:noFill/>
            </p:spPr>
            <p:txBody>
              <a:bodyPr wrap="none" rtlCol="0">
                <a:spAutoFit/>
              </a:bodyPr>
              <a:lstStyle/>
              <a:p>
                <a:pPr algn="ctr"/>
                <a:r>
                  <a:rPr lang="zh-CN" altLang="en-US" sz="2400" b="1" dirty="0" smtClean="0">
                    <a:solidFill>
                      <a:schemeClr val="bg1"/>
                    </a:solidFill>
                    <a:latin typeface="微软雅黑 Light" panose="020B0502040204020203" pitchFamily="34" charset="-122"/>
                    <a:ea typeface="微软雅黑 Light" panose="020B0502040204020203" pitchFamily="34" charset="-122"/>
                  </a:rPr>
                  <a:t>我们的优势</a:t>
                </a:r>
                <a:endParaRPr lang="zh-CN" altLang="en-US" sz="2400" b="1" dirty="0">
                  <a:solidFill>
                    <a:schemeClr val="bg1"/>
                  </a:solidFill>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1970895" y="2727285"/>
                <a:ext cx="2183118" cy="2031325"/>
              </a:xfrm>
              <a:prstGeom prst="rect">
                <a:avLst/>
              </a:prstGeom>
              <a:noFill/>
            </p:spPr>
            <p:txBody>
              <a:bodyPr wrap="square" rtlCol="0">
                <a:spAutoFit/>
              </a:bodyPr>
              <a:lstStyle/>
              <a:p>
                <a:pPr algn="just">
                  <a:lnSpc>
                    <a:spcPct val="150000"/>
                  </a:lnSpc>
                </a:pPr>
                <a:r>
                  <a:rPr lang="zh-CN" altLang="en-US" sz="1400" dirty="0" smtClean="0">
                    <a:solidFill>
                      <a:schemeClr val="bg1"/>
                    </a:solidFill>
                    <a:latin typeface="微软雅黑 Light" panose="020B0502040204020203" pitchFamily="34" charset="-122"/>
                    <a:ea typeface="微软雅黑 Light" panose="020B0502040204020203" pitchFamily="34" charset="-122"/>
                  </a:rPr>
                  <a:t>    我们的分析运用了流行的数据分析方法</a:t>
                </a:r>
                <a:endParaRPr lang="en-US" altLang="zh-CN" sz="1400" dirty="0" smtClean="0">
                  <a:solidFill>
                    <a:schemeClr val="bg1"/>
                  </a:solidFill>
                  <a:latin typeface="微软雅黑 Light" panose="020B0502040204020203" pitchFamily="34" charset="-122"/>
                  <a:ea typeface="微软雅黑 Light" panose="020B0502040204020203" pitchFamily="34" charset="-122"/>
                </a:endParaRPr>
              </a:p>
              <a:p>
                <a:pPr algn="just">
                  <a:lnSpc>
                    <a:spcPct val="150000"/>
                  </a:lnSpc>
                </a:pPr>
                <a:r>
                  <a:rPr lang="zh-CN" altLang="en-US" sz="1400" dirty="0" smtClean="0">
                    <a:solidFill>
                      <a:schemeClr val="bg1"/>
                    </a:solidFill>
                    <a:latin typeface="微软雅黑 Light" panose="020B0502040204020203" pitchFamily="34" charset="-122"/>
                    <a:ea typeface="微软雅黑 Light" panose="020B0502040204020203" pitchFamily="34" charset="-122"/>
                  </a:rPr>
                  <a:t>    分析了广泛性问题问题</a:t>
                </a:r>
                <a:r>
                  <a:rPr lang="en-US" altLang="zh-CN" sz="1400" dirty="0" smtClean="0">
                    <a:solidFill>
                      <a:schemeClr val="bg1"/>
                    </a:solidFill>
                    <a:latin typeface="微软雅黑 Light" panose="020B0502040204020203" pitchFamily="34" charset="-122"/>
                    <a:ea typeface="微软雅黑 Light" panose="020B0502040204020203" pitchFamily="34" charset="-122"/>
                  </a:rPr>
                  <a:t>——</a:t>
                </a:r>
                <a:r>
                  <a:rPr lang="zh-CN" altLang="en-US" sz="1400" dirty="0">
                    <a:solidFill>
                      <a:schemeClr val="bg1"/>
                    </a:solidFill>
                    <a:latin typeface="微软雅黑 Light" panose="020B0502040204020203" pitchFamily="34" charset="-122"/>
                    <a:ea typeface="微软雅黑 Light" panose="020B0502040204020203" pitchFamily="34" charset="-122"/>
                  </a:rPr>
                  <a:t>员工流失</a:t>
                </a:r>
                <a:endParaRPr lang="en-US" altLang="zh-CN" sz="1400" dirty="0" smtClean="0">
                  <a:solidFill>
                    <a:schemeClr val="bg1"/>
                  </a:solidFill>
                  <a:latin typeface="微软雅黑 Light" panose="020B0502040204020203" pitchFamily="34" charset="-122"/>
                  <a:ea typeface="微软雅黑 Light" panose="020B0502040204020203" pitchFamily="34" charset="-122"/>
                </a:endParaRPr>
              </a:p>
              <a:p>
                <a:pPr algn="just">
                  <a:lnSpc>
                    <a:spcPct val="150000"/>
                  </a:lnSpc>
                </a:pPr>
                <a:r>
                  <a:rPr lang="zh-CN" altLang="en-US" sz="1400" dirty="0" smtClean="0">
                    <a:solidFill>
                      <a:schemeClr val="bg1"/>
                    </a:solidFill>
                    <a:latin typeface="微软雅黑 Light" panose="020B0502040204020203" pitchFamily="34" charset="-122"/>
                    <a:ea typeface="微软雅黑 Light" panose="020B0502040204020203" pitchFamily="34" charset="-122"/>
                  </a:rPr>
                  <a:t>   结合业务带来了针对性的建议</a:t>
                </a:r>
                <a:endParaRPr lang="zh-CN" altLang="en-US" sz="1400" dirty="0">
                  <a:solidFill>
                    <a:schemeClr val="bg1"/>
                  </a:solidFill>
                  <a:latin typeface="微软雅黑 Light" panose="020B0502040204020203" pitchFamily="34" charset="-122"/>
                  <a:ea typeface="微软雅黑 Light" panose="020B0502040204020203" pitchFamily="34" charset="-122"/>
                </a:endParaRPr>
              </a:p>
            </p:txBody>
          </p:sp>
        </p:grpSp>
      </p:grpSp>
      <p:sp>
        <p:nvSpPr>
          <p:cNvPr id="29" name="矩形 28"/>
          <p:cNvSpPr/>
          <p:nvPr/>
        </p:nvSpPr>
        <p:spPr>
          <a:xfrm>
            <a:off x="5851776" y="2210660"/>
            <a:ext cx="1423363" cy="446868"/>
          </a:xfrm>
          <a:prstGeom prst="rect">
            <a:avLst/>
          </a:prstGeom>
          <a:no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404040"/>
                </a:solidFill>
                <a:latin typeface="微软雅黑 Light" panose="020B0502040204020203" pitchFamily="34" charset="-122"/>
                <a:ea typeface="微软雅黑 Light" panose="020B0502040204020203" pitchFamily="34" charset="-122"/>
              </a:rPr>
              <a:t>运用工具</a:t>
            </a:r>
            <a:endParaRPr lang="zh-CN" altLang="en-US" b="1" dirty="0">
              <a:solidFill>
                <a:srgbClr val="404040"/>
              </a:solidFill>
              <a:latin typeface="微软雅黑 Light" panose="020B0502040204020203" pitchFamily="34" charset="-122"/>
              <a:ea typeface="微软雅黑 Light" panose="020B0502040204020203" pitchFamily="34" charset="-122"/>
            </a:endParaRPr>
          </a:p>
        </p:txBody>
      </p:sp>
      <p:sp>
        <p:nvSpPr>
          <p:cNvPr id="5" name="矩形 4"/>
          <p:cNvSpPr/>
          <p:nvPr/>
        </p:nvSpPr>
        <p:spPr>
          <a:xfrm>
            <a:off x="5354517" y="2744164"/>
            <a:ext cx="2417884" cy="1107996"/>
          </a:xfrm>
          <a:prstGeom prst="rect">
            <a:avLst/>
          </a:prstGeom>
        </p:spPr>
        <p:txBody>
          <a:bodyPr wrap="square">
            <a:spAutoFit/>
          </a:bodyPr>
          <a:lstStyle/>
          <a:p>
            <a:pPr algn="ctr">
              <a:lnSpc>
                <a:spcPct val="150000"/>
              </a:lnSpc>
            </a:pPr>
            <a:r>
              <a:rPr lang="zh-CN" altLang="en-US" sz="1100" dirty="0" smtClean="0">
                <a:solidFill>
                  <a:srgbClr val="404040"/>
                </a:solidFill>
                <a:latin typeface="微软雅黑 Light" panose="020B0502040204020203" pitchFamily="34" charset="-122"/>
                <a:ea typeface="微软雅黑 Light" panose="020B0502040204020203" pitchFamily="34" charset="-122"/>
              </a:rPr>
              <a:t>运用了时下流行的</a:t>
            </a:r>
            <a:r>
              <a:rPr lang="en-US" altLang="zh-CN" sz="1100" dirty="0" smtClean="0">
                <a:solidFill>
                  <a:srgbClr val="404040"/>
                </a:solidFill>
                <a:latin typeface="微软雅黑 Light" panose="020B0502040204020203" pitchFamily="34" charset="-122"/>
                <a:ea typeface="微软雅黑 Light" panose="020B0502040204020203" pitchFamily="34" charset="-122"/>
              </a:rPr>
              <a:t>Python</a:t>
            </a:r>
          </a:p>
          <a:p>
            <a:pPr algn="ctr">
              <a:lnSpc>
                <a:spcPct val="150000"/>
              </a:lnSpc>
            </a:pPr>
            <a:r>
              <a:rPr lang="zh-CN" altLang="en-US" sz="1100" dirty="0" smtClean="0">
                <a:solidFill>
                  <a:srgbClr val="404040"/>
                </a:solidFill>
                <a:latin typeface="微软雅黑 Light" panose="020B0502040204020203" pitchFamily="34" charset="-122"/>
                <a:ea typeface="微软雅黑 Light" panose="020B0502040204020203" pitchFamily="34" charset="-122"/>
              </a:rPr>
              <a:t>进行数据建模分析预测</a:t>
            </a:r>
            <a:endParaRPr lang="en-US" altLang="zh-CN" sz="1100" dirty="0" smtClean="0">
              <a:solidFill>
                <a:srgbClr val="404040"/>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1100" dirty="0">
                <a:solidFill>
                  <a:srgbClr val="404040"/>
                </a:solidFill>
                <a:latin typeface="微软雅黑 Light" panose="020B0502040204020203" pitchFamily="34" charset="-122"/>
                <a:ea typeface="微软雅黑 Light" panose="020B0502040204020203" pitchFamily="34" charset="-122"/>
              </a:rPr>
              <a:t>不断</a:t>
            </a:r>
            <a:r>
              <a:rPr lang="zh-CN" altLang="en-US" sz="1100" dirty="0" smtClean="0">
                <a:solidFill>
                  <a:srgbClr val="404040"/>
                </a:solidFill>
                <a:latin typeface="微软雅黑 Light" panose="020B0502040204020203" pitchFamily="34" charset="-122"/>
                <a:ea typeface="微软雅黑 Light" panose="020B0502040204020203" pitchFamily="34" charset="-122"/>
              </a:rPr>
              <a:t>地升级模型提升稳定</a:t>
            </a:r>
            <a:endParaRPr lang="en-US" altLang="zh-CN" sz="1100" dirty="0" smtClean="0">
              <a:solidFill>
                <a:srgbClr val="404040"/>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1100" dirty="0" smtClean="0">
                <a:solidFill>
                  <a:srgbClr val="404040"/>
                </a:solidFill>
                <a:latin typeface="微软雅黑 Light" panose="020B0502040204020203" pitchFamily="34" charset="-122"/>
                <a:ea typeface="微软雅黑 Light" panose="020B0502040204020203" pitchFamily="34" charset="-122"/>
              </a:rPr>
              <a:t>能够可靠地给出预测</a:t>
            </a:r>
            <a:endParaRPr lang="zh-CN" altLang="en-US" sz="1100" dirty="0">
              <a:solidFill>
                <a:srgbClr val="404040"/>
              </a:solidFill>
              <a:latin typeface="微软雅黑 Light" panose="020B0502040204020203" pitchFamily="34" charset="-122"/>
              <a:ea typeface="微软雅黑 Light" panose="020B0502040204020203" pitchFamily="34" charset="-122"/>
            </a:endParaRPr>
          </a:p>
        </p:txBody>
      </p:sp>
      <p:sp>
        <p:nvSpPr>
          <p:cNvPr id="32" name="矩形 31"/>
          <p:cNvSpPr/>
          <p:nvPr/>
        </p:nvSpPr>
        <p:spPr>
          <a:xfrm>
            <a:off x="8404477" y="2210660"/>
            <a:ext cx="1423363" cy="446868"/>
          </a:xfrm>
          <a:prstGeom prst="rect">
            <a:avLst/>
          </a:prstGeom>
          <a:no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404040"/>
                </a:solidFill>
                <a:latin typeface="微软雅黑 Light" panose="020B0502040204020203" pitchFamily="34" charset="-122"/>
                <a:ea typeface="微软雅黑 Light" panose="020B0502040204020203" pitchFamily="34" charset="-122"/>
              </a:rPr>
              <a:t>所用方法</a:t>
            </a:r>
            <a:endParaRPr lang="zh-CN" altLang="en-US" b="1" dirty="0">
              <a:solidFill>
                <a:srgbClr val="404040"/>
              </a:solidFill>
              <a:latin typeface="微软雅黑 Light" panose="020B0502040204020203" pitchFamily="34" charset="-122"/>
              <a:ea typeface="微软雅黑 Light" panose="020B0502040204020203" pitchFamily="34" charset="-122"/>
            </a:endParaRPr>
          </a:p>
        </p:txBody>
      </p:sp>
      <p:sp>
        <p:nvSpPr>
          <p:cNvPr id="33" name="矩形 32"/>
          <p:cNvSpPr/>
          <p:nvPr/>
        </p:nvSpPr>
        <p:spPr>
          <a:xfrm>
            <a:off x="7907215" y="2772102"/>
            <a:ext cx="2909467" cy="769441"/>
          </a:xfrm>
          <a:prstGeom prst="rect">
            <a:avLst/>
          </a:prstGeom>
        </p:spPr>
        <p:txBody>
          <a:bodyPr wrap="square">
            <a:spAutoFit/>
          </a:bodyPr>
          <a:lstStyle/>
          <a:p>
            <a:pPr algn="ctr"/>
            <a:r>
              <a:rPr lang="en-US" altLang="zh-CN" sz="1100" dirty="0" err="1" smtClean="0">
                <a:solidFill>
                  <a:schemeClr val="tx1">
                    <a:lumMod val="75000"/>
                    <a:lumOff val="25000"/>
                  </a:schemeClr>
                </a:solidFill>
                <a:latin typeface="微软雅黑" panose="020B0503020204020204" pitchFamily="34" charset="-122"/>
                <a:ea typeface="微软雅黑" panose="020B0503020204020204" pitchFamily="34" charset="-122"/>
              </a:rPr>
              <a:t>NumPy</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1100" dirty="0" smtClean="0">
                <a:solidFill>
                  <a:schemeClr val="tx1">
                    <a:lumMod val="75000"/>
                    <a:lumOff val="25000"/>
                  </a:schemeClr>
                </a:solidFill>
                <a:latin typeface="微软雅黑" panose="020B0503020204020204" pitchFamily="34" charset="-122"/>
                <a:ea typeface="微软雅黑" panose="020B0503020204020204" pitchFamily="34" charset="-122"/>
              </a:rPr>
              <a:t>Pandas</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1100" dirty="0" err="1" smtClean="0">
                <a:solidFill>
                  <a:schemeClr val="tx1">
                    <a:lumMod val="75000"/>
                    <a:lumOff val="25000"/>
                  </a:schemeClr>
                </a:solidFill>
                <a:latin typeface="微软雅黑" panose="020B0503020204020204" pitchFamily="34" charset="-122"/>
                <a:ea typeface="微软雅黑" panose="020B0503020204020204" pitchFamily="34" charset="-122"/>
              </a:rPr>
              <a:t>sklearn</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的简单使用</a:t>
            </a:r>
          </a:p>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独热编码处理数据</a:t>
            </a:r>
          </a:p>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非平衡数据的处理大大提高了模型的</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性能</a:t>
            </a:r>
            <a:endParaRPr lang="en-US" altLang="zh-CN" sz="11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引入自动调参大大增加模型准确宏润稳定</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矩形 34"/>
          <p:cNvSpPr/>
          <p:nvPr/>
        </p:nvSpPr>
        <p:spPr>
          <a:xfrm>
            <a:off x="5851777" y="3994672"/>
            <a:ext cx="1423363" cy="446868"/>
          </a:xfrm>
          <a:prstGeom prst="rect">
            <a:avLst/>
          </a:prstGeom>
          <a:no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404040"/>
                </a:solidFill>
                <a:latin typeface="微软雅黑 Light" panose="020B0502040204020203" pitchFamily="34" charset="-122"/>
                <a:ea typeface="微软雅黑 Light" panose="020B0502040204020203" pitchFamily="34" charset="-122"/>
              </a:rPr>
              <a:t>预测写出</a:t>
            </a:r>
          </a:p>
        </p:txBody>
      </p:sp>
      <p:sp>
        <p:nvSpPr>
          <p:cNvPr id="36" name="矩形 35"/>
          <p:cNvSpPr/>
          <p:nvPr/>
        </p:nvSpPr>
        <p:spPr>
          <a:xfrm>
            <a:off x="5354517" y="4500681"/>
            <a:ext cx="2417884" cy="1107996"/>
          </a:xfrm>
          <a:prstGeom prst="rect">
            <a:avLst/>
          </a:prstGeom>
        </p:spPr>
        <p:txBody>
          <a:bodyPr wrap="square">
            <a:spAutoFit/>
          </a:bodyPr>
          <a:lstStyle/>
          <a:p>
            <a:pPr algn="ctr">
              <a:lnSpc>
                <a:spcPct val="150000"/>
              </a:lnSpc>
            </a:pPr>
            <a:r>
              <a:rPr lang="zh-CN" altLang="en-US" sz="1100" dirty="0" smtClean="0">
                <a:solidFill>
                  <a:srgbClr val="404040"/>
                </a:solidFill>
                <a:latin typeface="微软雅黑 Light" panose="020B0502040204020203" pitchFamily="34" charset="-122"/>
                <a:ea typeface="微软雅黑 Light" panose="020B0502040204020203" pitchFamily="34" charset="-122"/>
              </a:rPr>
              <a:t>得出了影响最大的变量</a:t>
            </a:r>
            <a:endParaRPr lang="en-US" altLang="zh-CN" sz="1100" dirty="0" smtClean="0">
              <a:solidFill>
                <a:srgbClr val="404040"/>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1100" dirty="0" smtClean="0">
                <a:solidFill>
                  <a:srgbClr val="404040"/>
                </a:solidFill>
                <a:latin typeface="微软雅黑 Light" panose="020B0502040204020203" pitchFamily="34" charset="-122"/>
                <a:ea typeface="微软雅黑 Light" panose="020B0502040204020203" pitchFamily="34" charset="-122"/>
              </a:rPr>
              <a:t>结合业务进行解释</a:t>
            </a:r>
            <a:endParaRPr lang="en-US" altLang="zh-CN" sz="1100" dirty="0" smtClean="0">
              <a:solidFill>
                <a:srgbClr val="404040"/>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1100" dirty="0" smtClean="0">
                <a:solidFill>
                  <a:srgbClr val="404040"/>
                </a:solidFill>
                <a:latin typeface="微软雅黑 Light" panose="020B0502040204020203" pitchFamily="34" charset="-122"/>
                <a:ea typeface="微软雅黑 Light" panose="020B0502040204020203" pitchFamily="34" charset="-122"/>
              </a:rPr>
              <a:t>能够稳定的预测</a:t>
            </a:r>
            <a:endParaRPr lang="en-US" altLang="zh-CN" sz="1100" dirty="0" smtClean="0">
              <a:solidFill>
                <a:srgbClr val="404040"/>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1100" dirty="0" smtClean="0">
                <a:solidFill>
                  <a:srgbClr val="404040"/>
                </a:solidFill>
                <a:latin typeface="微软雅黑 Light" panose="020B0502040204020203" pitchFamily="34" charset="-122"/>
                <a:ea typeface="微软雅黑 Light" panose="020B0502040204020203" pitchFamily="34" charset="-122"/>
              </a:rPr>
              <a:t>写出预测结果</a:t>
            </a:r>
            <a:endParaRPr lang="zh-CN" altLang="en-US" sz="1100" dirty="0">
              <a:solidFill>
                <a:srgbClr val="404040"/>
              </a:solidFill>
              <a:latin typeface="微软雅黑 Light" panose="020B0502040204020203" pitchFamily="34" charset="-122"/>
              <a:ea typeface="微软雅黑 Light" panose="020B0502040204020203" pitchFamily="34" charset="-122"/>
            </a:endParaRPr>
          </a:p>
        </p:txBody>
      </p:sp>
      <p:sp>
        <p:nvSpPr>
          <p:cNvPr id="38" name="矩形 37"/>
          <p:cNvSpPr/>
          <p:nvPr/>
        </p:nvSpPr>
        <p:spPr>
          <a:xfrm>
            <a:off x="8404477" y="3994672"/>
            <a:ext cx="1423363" cy="446868"/>
          </a:xfrm>
          <a:prstGeom prst="rect">
            <a:avLst/>
          </a:prstGeom>
          <a:no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404040"/>
                </a:solidFill>
                <a:latin typeface="微软雅黑 Light" panose="020B0502040204020203" pitchFamily="34" charset="-122"/>
                <a:ea typeface="微软雅黑 Light" panose="020B0502040204020203" pitchFamily="34" charset="-122"/>
              </a:rPr>
              <a:t>相关建议</a:t>
            </a:r>
            <a:endParaRPr lang="zh-CN" altLang="en-US" b="1" dirty="0">
              <a:solidFill>
                <a:srgbClr val="404040"/>
              </a:solidFill>
              <a:latin typeface="微软雅黑 Light" panose="020B0502040204020203" pitchFamily="34" charset="-122"/>
              <a:ea typeface="微软雅黑 Light" panose="020B0502040204020203" pitchFamily="34" charset="-122"/>
            </a:endParaRPr>
          </a:p>
        </p:txBody>
      </p:sp>
      <p:sp>
        <p:nvSpPr>
          <p:cNvPr id="39" name="矩形 38"/>
          <p:cNvSpPr/>
          <p:nvPr/>
        </p:nvSpPr>
        <p:spPr>
          <a:xfrm>
            <a:off x="7907217" y="4500681"/>
            <a:ext cx="2417884" cy="1107996"/>
          </a:xfrm>
          <a:prstGeom prst="rect">
            <a:avLst/>
          </a:prstGeom>
        </p:spPr>
        <p:txBody>
          <a:bodyPr wrap="square">
            <a:spAutoFit/>
          </a:bodyPr>
          <a:lstStyle/>
          <a:p>
            <a:pPr algn="ctr">
              <a:lnSpc>
                <a:spcPct val="150000"/>
              </a:lnSpc>
            </a:pPr>
            <a:r>
              <a:rPr lang="zh-CN" altLang="en-US" sz="1100" dirty="0">
                <a:solidFill>
                  <a:srgbClr val="404040"/>
                </a:solidFill>
                <a:latin typeface="微软雅黑 Light" panose="020B0502040204020203" pitchFamily="34" charset="-122"/>
                <a:ea typeface="微软雅黑 Light" panose="020B0502040204020203" pitchFamily="34" charset="-122"/>
              </a:rPr>
              <a:t>根据</a:t>
            </a:r>
            <a:r>
              <a:rPr lang="zh-CN" altLang="en-US" sz="1100" dirty="0" smtClean="0">
                <a:solidFill>
                  <a:srgbClr val="404040"/>
                </a:solidFill>
                <a:latin typeface="微软雅黑 Light" panose="020B0502040204020203" pitchFamily="34" charset="-122"/>
                <a:ea typeface="微软雅黑 Light" panose="020B0502040204020203" pitchFamily="34" charset="-122"/>
              </a:rPr>
              <a:t>模型预测结果</a:t>
            </a:r>
            <a:endParaRPr lang="en-US" altLang="zh-CN" sz="1100" dirty="0" smtClean="0">
              <a:solidFill>
                <a:srgbClr val="404040"/>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1100" dirty="0" smtClean="0">
                <a:solidFill>
                  <a:srgbClr val="404040"/>
                </a:solidFill>
                <a:latin typeface="微软雅黑 Light" panose="020B0502040204020203" pitchFamily="34" charset="-122"/>
                <a:ea typeface="微软雅黑 Light" panose="020B0502040204020203" pitchFamily="34" charset="-122"/>
              </a:rPr>
              <a:t>结合公司实际业务</a:t>
            </a:r>
            <a:endParaRPr lang="en-US" altLang="zh-CN" sz="1100" dirty="0" smtClean="0">
              <a:solidFill>
                <a:srgbClr val="404040"/>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1100" dirty="0">
                <a:solidFill>
                  <a:srgbClr val="404040"/>
                </a:solidFill>
                <a:latin typeface="微软雅黑 Light" panose="020B0502040204020203" pitchFamily="34" charset="-122"/>
                <a:ea typeface="微软雅黑 Light" panose="020B0502040204020203" pitchFamily="34" charset="-122"/>
              </a:rPr>
              <a:t>给</a:t>
            </a:r>
            <a:r>
              <a:rPr lang="zh-CN" altLang="en-US" sz="1100" dirty="0" smtClean="0">
                <a:solidFill>
                  <a:srgbClr val="404040"/>
                </a:solidFill>
                <a:latin typeface="微软雅黑 Light" panose="020B0502040204020203" pitchFamily="34" charset="-122"/>
                <a:ea typeface="微软雅黑 Light" panose="020B0502040204020203" pitchFamily="34" charset="-122"/>
              </a:rPr>
              <a:t>出针对性建议</a:t>
            </a:r>
            <a:endParaRPr lang="en-US" altLang="zh-CN" sz="1100" dirty="0" smtClean="0">
              <a:solidFill>
                <a:srgbClr val="404040"/>
              </a:solidFill>
              <a:latin typeface="微软雅黑 Light" panose="020B0502040204020203" pitchFamily="34" charset="-122"/>
              <a:ea typeface="微软雅黑 Light" panose="020B0502040204020203" pitchFamily="34" charset="-122"/>
            </a:endParaRPr>
          </a:p>
          <a:p>
            <a:pPr algn="ctr">
              <a:lnSpc>
                <a:spcPct val="150000"/>
              </a:lnSpc>
            </a:pPr>
            <a:endParaRPr lang="zh-CN" altLang="en-US" sz="1100" dirty="0">
              <a:solidFill>
                <a:srgbClr val="404040"/>
              </a:solidFill>
              <a:latin typeface="微软雅黑 Light" panose="020B0502040204020203" pitchFamily="34" charset="-122"/>
              <a:ea typeface="微软雅黑 Light" panose="020B0502040204020203" pitchFamily="34" charset="-122"/>
            </a:endParaRPr>
          </a:p>
        </p:txBody>
      </p:sp>
      <p:sp>
        <p:nvSpPr>
          <p:cNvPr id="27" name="矩形 26">
            <a:extLst>
              <a:ext uri="{FF2B5EF4-FFF2-40B4-BE49-F238E27FC236}">
                <a16:creationId xmlns:a16="http://schemas.microsoft.com/office/drawing/2014/main" id="{F9110320-343A-4D7E-B3CA-F31F3C3F78C4}"/>
              </a:ext>
            </a:extLst>
          </p:cNvPr>
          <p:cNvSpPr/>
          <p:nvPr/>
        </p:nvSpPr>
        <p:spPr>
          <a:xfrm>
            <a:off x="1044983" y="398197"/>
            <a:ext cx="800220" cy="461665"/>
          </a:xfrm>
          <a:prstGeom prst="rect">
            <a:avLst/>
          </a:prstGeom>
          <a:noFill/>
        </p:spPr>
        <p:txBody>
          <a:bodyPr wrap="none">
            <a:spAutoFit/>
          </a:bodyPr>
          <a:lstStyle/>
          <a:p>
            <a:pPr algn="ct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总结</a:t>
            </a:r>
            <a:endPar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8" name="矩形 27">
            <a:extLst>
              <a:ext uri="{FF2B5EF4-FFF2-40B4-BE49-F238E27FC236}">
                <a16:creationId xmlns:a16="http://schemas.microsoft.com/office/drawing/2014/main" id="{6C8B72EE-0386-4B68-A8AF-FF7D7C8A99E4}"/>
              </a:ext>
            </a:extLst>
          </p:cNvPr>
          <p:cNvSpPr/>
          <p:nvPr/>
        </p:nvSpPr>
        <p:spPr>
          <a:xfrm>
            <a:off x="258794" y="334428"/>
            <a:ext cx="698500" cy="546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tx1">
                    <a:lumMod val="75000"/>
                    <a:lumOff val="25000"/>
                  </a:schemeClr>
                </a:solidFill>
                <a:latin typeface="+mj-lt"/>
                <a:ea typeface="方正清刻本悦宋简体" panose="02000000000000000000" pitchFamily="2" charset="-122"/>
              </a:rPr>
              <a:t>4</a:t>
            </a:r>
            <a:endParaRPr lang="zh-CN" altLang="en-US" sz="2400" b="1" dirty="0">
              <a:solidFill>
                <a:schemeClr val="tx1">
                  <a:lumMod val="75000"/>
                  <a:lumOff val="25000"/>
                </a:schemeClr>
              </a:solidFill>
              <a:latin typeface="+mj-lt"/>
              <a:ea typeface="方正清刻本悦宋简体" panose="02000000000000000000" pitchFamily="2" charset="-122"/>
            </a:endParaRPr>
          </a:p>
        </p:txBody>
      </p:sp>
      <p:grpSp>
        <p:nvGrpSpPr>
          <p:cNvPr id="30" name="组合 29">
            <a:extLst>
              <a:ext uri="{FF2B5EF4-FFF2-40B4-BE49-F238E27FC236}">
                <a16:creationId xmlns:a16="http://schemas.microsoft.com/office/drawing/2014/main" id="{24E073E7-A128-4503-BFF9-7A6CF11F6BE2}"/>
              </a:ext>
            </a:extLst>
          </p:cNvPr>
          <p:cNvGrpSpPr/>
          <p:nvPr/>
        </p:nvGrpSpPr>
        <p:grpSpPr>
          <a:xfrm>
            <a:off x="346483" y="280751"/>
            <a:ext cx="523122" cy="653826"/>
            <a:chOff x="2668588" y="1189513"/>
            <a:chExt cx="3238500" cy="4047650"/>
          </a:xfrm>
        </p:grpSpPr>
        <p:grpSp>
          <p:nvGrpSpPr>
            <p:cNvPr id="31" name="组合 30">
              <a:extLst>
                <a:ext uri="{FF2B5EF4-FFF2-40B4-BE49-F238E27FC236}">
                  <a16:creationId xmlns:a16="http://schemas.microsoft.com/office/drawing/2014/main" id="{829248E4-363D-4AC4-80D8-F798E93D1A2D}"/>
                </a:ext>
              </a:extLst>
            </p:cNvPr>
            <p:cNvGrpSpPr/>
            <p:nvPr/>
          </p:nvGrpSpPr>
          <p:grpSpPr>
            <a:xfrm>
              <a:off x="2668588" y="1189513"/>
              <a:ext cx="3238500" cy="1309688"/>
              <a:chOff x="4478338" y="1241901"/>
              <a:chExt cx="3238500" cy="1309688"/>
            </a:xfrm>
          </p:grpSpPr>
          <p:sp>
            <p:nvSpPr>
              <p:cNvPr id="42" name="Freeform 5">
                <a:extLst>
                  <a:ext uri="{FF2B5EF4-FFF2-40B4-BE49-F238E27FC236}">
                    <a16:creationId xmlns:a16="http://schemas.microsoft.com/office/drawing/2014/main" id="{B5427D04-AE99-49DA-8B79-AF12729B145A}"/>
                  </a:ext>
                </a:extLst>
              </p:cNvPr>
              <p:cNvSpPr/>
              <p:nvPr/>
            </p:nvSpPr>
            <p:spPr bwMode="auto">
              <a:xfrm>
                <a:off x="4478338" y="1241901"/>
                <a:ext cx="3238500" cy="1309688"/>
              </a:xfrm>
              <a:custGeom>
                <a:avLst/>
                <a:gdLst>
                  <a:gd name="T0" fmla="*/ 13 w 2040"/>
                  <a:gd name="T1" fmla="*/ 825 h 825"/>
                  <a:gd name="T2" fmla="*/ 13 w 2040"/>
                  <a:gd name="T3" fmla="*/ 603 h 825"/>
                  <a:gd name="T4" fmla="*/ 1020 w 2040"/>
                  <a:gd name="T5" fmla="*/ 22 h 825"/>
                  <a:gd name="T6" fmla="*/ 2026 w 2040"/>
                  <a:gd name="T7" fmla="*/ 603 h 825"/>
                  <a:gd name="T8" fmla="*/ 2026 w 2040"/>
                  <a:gd name="T9" fmla="*/ 825 h 825"/>
                  <a:gd name="T10" fmla="*/ 2040 w 2040"/>
                  <a:gd name="T11" fmla="*/ 825 h 825"/>
                  <a:gd name="T12" fmla="*/ 2040 w 2040"/>
                  <a:gd name="T13" fmla="*/ 591 h 825"/>
                  <a:gd name="T14" fmla="*/ 1020 w 2040"/>
                  <a:gd name="T15" fmla="*/ 0 h 825"/>
                  <a:gd name="T16" fmla="*/ 0 w 2040"/>
                  <a:gd name="T17" fmla="*/ 591 h 825"/>
                  <a:gd name="T18" fmla="*/ 0 w 2040"/>
                  <a:gd name="T19" fmla="*/ 825 h 825"/>
                  <a:gd name="T20" fmla="*/ 13 w 2040"/>
                  <a:gd name="T21" fmla="*/ 825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5">
                    <a:moveTo>
                      <a:pt x="13" y="825"/>
                    </a:moveTo>
                    <a:lnTo>
                      <a:pt x="13" y="603"/>
                    </a:lnTo>
                    <a:lnTo>
                      <a:pt x="1020" y="22"/>
                    </a:lnTo>
                    <a:lnTo>
                      <a:pt x="2026" y="603"/>
                    </a:lnTo>
                    <a:lnTo>
                      <a:pt x="2026" y="825"/>
                    </a:lnTo>
                    <a:lnTo>
                      <a:pt x="2040" y="825"/>
                    </a:lnTo>
                    <a:lnTo>
                      <a:pt x="2040" y="591"/>
                    </a:lnTo>
                    <a:lnTo>
                      <a:pt x="1020" y="0"/>
                    </a:lnTo>
                    <a:lnTo>
                      <a:pt x="0" y="591"/>
                    </a:lnTo>
                    <a:lnTo>
                      <a:pt x="0" y="825"/>
                    </a:lnTo>
                    <a:lnTo>
                      <a:pt x="13" y="82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43" name="Freeform 9">
                <a:extLst>
                  <a:ext uri="{FF2B5EF4-FFF2-40B4-BE49-F238E27FC236}">
                    <a16:creationId xmlns:a16="http://schemas.microsoft.com/office/drawing/2014/main" id="{D42C8CBA-CE0B-4B6E-9133-5437CB6404A1}"/>
                  </a:ext>
                </a:extLst>
              </p:cNvPr>
              <p:cNvSpPr/>
              <p:nvPr/>
            </p:nvSpPr>
            <p:spPr bwMode="auto">
              <a:xfrm>
                <a:off x="4592638" y="1386364"/>
                <a:ext cx="3008313" cy="1165225"/>
              </a:xfrm>
              <a:custGeom>
                <a:avLst/>
                <a:gdLst>
                  <a:gd name="T0" fmla="*/ 66 w 1895"/>
                  <a:gd name="T1" fmla="*/ 734 h 734"/>
                  <a:gd name="T2" fmla="*/ 66 w 1895"/>
                  <a:gd name="T3" fmla="*/ 587 h 734"/>
                  <a:gd name="T4" fmla="*/ 944 w 1895"/>
                  <a:gd name="T5" fmla="*/ 81 h 734"/>
                  <a:gd name="T6" fmla="*/ 1822 w 1895"/>
                  <a:gd name="T7" fmla="*/ 587 h 734"/>
                  <a:gd name="T8" fmla="*/ 1822 w 1895"/>
                  <a:gd name="T9" fmla="*/ 734 h 734"/>
                  <a:gd name="T10" fmla="*/ 1895 w 1895"/>
                  <a:gd name="T11" fmla="*/ 734 h 734"/>
                  <a:gd name="T12" fmla="*/ 1895 w 1895"/>
                  <a:gd name="T13" fmla="*/ 546 h 734"/>
                  <a:gd name="T14" fmla="*/ 948 w 1895"/>
                  <a:gd name="T15" fmla="*/ 0 h 734"/>
                  <a:gd name="T16" fmla="*/ 0 w 1895"/>
                  <a:gd name="T17" fmla="*/ 546 h 734"/>
                  <a:gd name="T18" fmla="*/ 0 w 1895"/>
                  <a:gd name="T19" fmla="*/ 734 h 734"/>
                  <a:gd name="T20" fmla="*/ 66 w 1895"/>
                  <a:gd name="T21"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4">
                    <a:moveTo>
                      <a:pt x="66" y="734"/>
                    </a:moveTo>
                    <a:lnTo>
                      <a:pt x="66" y="587"/>
                    </a:lnTo>
                    <a:lnTo>
                      <a:pt x="944" y="81"/>
                    </a:lnTo>
                    <a:lnTo>
                      <a:pt x="1822" y="587"/>
                    </a:lnTo>
                    <a:lnTo>
                      <a:pt x="1822" y="734"/>
                    </a:lnTo>
                    <a:lnTo>
                      <a:pt x="1895" y="734"/>
                    </a:lnTo>
                    <a:lnTo>
                      <a:pt x="1895" y="546"/>
                    </a:lnTo>
                    <a:lnTo>
                      <a:pt x="948" y="0"/>
                    </a:lnTo>
                    <a:lnTo>
                      <a:pt x="0" y="546"/>
                    </a:lnTo>
                    <a:lnTo>
                      <a:pt x="0" y="734"/>
                    </a:lnTo>
                    <a:lnTo>
                      <a:pt x="66" y="73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nvGrpSpPr>
            <p:cNvPr id="34" name="组合 33">
              <a:extLst>
                <a:ext uri="{FF2B5EF4-FFF2-40B4-BE49-F238E27FC236}">
                  <a16:creationId xmlns:a16="http://schemas.microsoft.com/office/drawing/2014/main" id="{64557A22-5EDF-4569-84A0-5EFF3543A216}"/>
                </a:ext>
              </a:extLst>
            </p:cNvPr>
            <p:cNvGrpSpPr/>
            <p:nvPr/>
          </p:nvGrpSpPr>
          <p:grpSpPr>
            <a:xfrm>
              <a:off x="2668588" y="3924300"/>
              <a:ext cx="3238500" cy="1312863"/>
              <a:chOff x="4478338" y="3976688"/>
              <a:chExt cx="3238500" cy="1312863"/>
            </a:xfrm>
          </p:grpSpPr>
          <p:sp>
            <p:nvSpPr>
              <p:cNvPr id="37" name="Freeform 6">
                <a:extLst>
                  <a:ext uri="{FF2B5EF4-FFF2-40B4-BE49-F238E27FC236}">
                    <a16:creationId xmlns:a16="http://schemas.microsoft.com/office/drawing/2014/main" id="{792AD765-A746-4B8A-A850-61F85CF2E888}"/>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 name="T20" fmla="*/ 1020 w 2040"/>
                  <a:gd name="T21" fmla="*/ 80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lnTo>
                      <a:pt x="1020" y="80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40" name="Freeform 7">
                <a:extLst>
                  <a:ext uri="{FF2B5EF4-FFF2-40B4-BE49-F238E27FC236}">
                    <a16:creationId xmlns:a16="http://schemas.microsoft.com/office/drawing/2014/main" id="{8D65B993-9E08-4997-8DA8-D037510DA4FE}"/>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8">
                <a:extLst>
                  <a:ext uri="{FF2B5EF4-FFF2-40B4-BE49-F238E27FC236}">
                    <a16:creationId xmlns:a16="http://schemas.microsoft.com/office/drawing/2014/main" id="{6E74DD00-AA6B-4910-90C5-5FDD968BD5D3}"/>
                  </a:ext>
                </a:extLst>
              </p:cNvPr>
              <p:cNvSpPr/>
              <p:nvPr/>
            </p:nvSpPr>
            <p:spPr bwMode="auto">
              <a:xfrm>
                <a:off x="4592638" y="3976688"/>
                <a:ext cx="3008313" cy="1171575"/>
              </a:xfrm>
              <a:custGeom>
                <a:avLst/>
                <a:gdLst>
                  <a:gd name="T0" fmla="*/ 1822 w 1895"/>
                  <a:gd name="T1" fmla="*/ 0 h 738"/>
                  <a:gd name="T2" fmla="*/ 1822 w 1895"/>
                  <a:gd name="T3" fmla="*/ 150 h 738"/>
                  <a:gd name="T4" fmla="*/ 944 w 1895"/>
                  <a:gd name="T5" fmla="*/ 655 h 738"/>
                  <a:gd name="T6" fmla="*/ 66 w 1895"/>
                  <a:gd name="T7" fmla="*/ 150 h 738"/>
                  <a:gd name="T8" fmla="*/ 66 w 1895"/>
                  <a:gd name="T9" fmla="*/ 0 h 738"/>
                  <a:gd name="T10" fmla="*/ 0 w 1895"/>
                  <a:gd name="T11" fmla="*/ 0 h 738"/>
                  <a:gd name="T12" fmla="*/ 0 w 1895"/>
                  <a:gd name="T13" fmla="*/ 192 h 738"/>
                  <a:gd name="T14" fmla="*/ 948 w 1895"/>
                  <a:gd name="T15" fmla="*/ 738 h 738"/>
                  <a:gd name="T16" fmla="*/ 1895 w 1895"/>
                  <a:gd name="T17" fmla="*/ 192 h 738"/>
                  <a:gd name="T18" fmla="*/ 1895 w 1895"/>
                  <a:gd name="T19" fmla="*/ 0 h 738"/>
                  <a:gd name="T20" fmla="*/ 1822 w 1895"/>
                  <a:gd name="T21"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8">
                    <a:moveTo>
                      <a:pt x="1822" y="0"/>
                    </a:moveTo>
                    <a:lnTo>
                      <a:pt x="1822" y="150"/>
                    </a:lnTo>
                    <a:lnTo>
                      <a:pt x="944" y="655"/>
                    </a:lnTo>
                    <a:lnTo>
                      <a:pt x="66" y="150"/>
                    </a:lnTo>
                    <a:lnTo>
                      <a:pt x="66" y="0"/>
                    </a:lnTo>
                    <a:lnTo>
                      <a:pt x="0" y="0"/>
                    </a:lnTo>
                    <a:lnTo>
                      <a:pt x="0" y="192"/>
                    </a:lnTo>
                    <a:lnTo>
                      <a:pt x="948" y="738"/>
                    </a:lnTo>
                    <a:lnTo>
                      <a:pt x="1895" y="192"/>
                    </a:lnTo>
                    <a:lnTo>
                      <a:pt x="1895" y="0"/>
                    </a:lnTo>
                    <a:lnTo>
                      <a:pt x="1822"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spTree>
  </p:cSld>
  <p:clrMapOvr>
    <a:masterClrMapping/>
  </p:clrMapOvr>
  <mc:AlternateContent xmlns:mc="http://schemas.openxmlformats.org/markup-compatibility/2006" xmlns:p14="http://schemas.microsoft.com/office/powerpoint/2010/main">
    <mc:Choice Requires="p14">
      <p:transition spd="slow" p14:dur="1250" advTm="0">
        <p14:prism isContent="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2" presetClass="entr" presetSubtype="1" fill="hold" grpId="0" nodeType="afterEffect" p14:presetBounceEnd="75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75000">
                                          <p:cBhvr additive="base">
                                            <p:cTn id="11" dur="2000" fill="hold"/>
                                            <p:tgtEl>
                                              <p:spTgt spid="29"/>
                                            </p:tgtEl>
                                            <p:attrNameLst>
                                              <p:attrName>ppt_x</p:attrName>
                                            </p:attrNameLst>
                                          </p:cBhvr>
                                          <p:tavLst>
                                            <p:tav tm="0">
                                              <p:val>
                                                <p:strVal val="#ppt_x"/>
                                              </p:val>
                                            </p:tav>
                                            <p:tav tm="100000">
                                              <p:val>
                                                <p:strVal val="#ppt_x"/>
                                              </p:val>
                                            </p:tav>
                                          </p:tavLst>
                                        </p:anim>
                                        <p:anim calcmode="lin" valueType="num" p14:bounceEnd="75000">
                                          <p:cBhvr additive="base">
                                            <p:cTn id="12" dur="2000" fill="hold"/>
                                            <p:tgtEl>
                                              <p:spTgt spid="2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75000">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14:bounceEnd="75000">
                                          <p:cBhvr additive="base">
                                            <p:cTn id="15" dur="2000" fill="hold"/>
                                            <p:tgtEl>
                                              <p:spTgt spid="32"/>
                                            </p:tgtEl>
                                            <p:attrNameLst>
                                              <p:attrName>ppt_x</p:attrName>
                                            </p:attrNameLst>
                                          </p:cBhvr>
                                          <p:tavLst>
                                            <p:tav tm="0">
                                              <p:val>
                                                <p:strVal val="#ppt_x"/>
                                              </p:val>
                                            </p:tav>
                                            <p:tav tm="100000">
                                              <p:val>
                                                <p:strVal val="#ppt_x"/>
                                              </p:val>
                                            </p:tav>
                                          </p:tavLst>
                                        </p:anim>
                                        <p:anim calcmode="lin" valueType="num" p14:bounceEnd="75000">
                                          <p:cBhvr additive="base">
                                            <p:cTn id="16" dur="200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14:presetBounceEnd="75000">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14:bounceEnd="75000">
                                          <p:cBhvr additive="base">
                                            <p:cTn id="19" dur="2000" fill="hold"/>
                                            <p:tgtEl>
                                              <p:spTgt spid="35"/>
                                            </p:tgtEl>
                                            <p:attrNameLst>
                                              <p:attrName>ppt_x</p:attrName>
                                            </p:attrNameLst>
                                          </p:cBhvr>
                                          <p:tavLst>
                                            <p:tav tm="0">
                                              <p:val>
                                                <p:strVal val="#ppt_x"/>
                                              </p:val>
                                            </p:tav>
                                            <p:tav tm="100000">
                                              <p:val>
                                                <p:strVal val="#ppt_x"/>
                                              </p:val>
                                            </p:tav>
                                          </p:tavLst>
                                        </p:anim>
                                        <p:anim calcmode="lin" valueType="num" p14:bounceEnd="75000">
                                          <p:cBhvr additive="base">
                                            <p:cTn id="20" dur="2000" fill="hold"/>
                                            <p:tgtEl>
                                              <p:spTgt spid="3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75000">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14:bounceEnd="75000">
                                          <p:cBhvr additive="base">
                                            <p:cTn id="23" dur="2000" fill="hold"/>
                                            <p:tgtEl>
                                              <p:spTgt spid="38"/>
                                            </p:tgtEl>
                                            <p:attrNameLst>
                                              <p:attrName>ppt_x</p:attrName>
                                            </p:attrNameLst>
                                          </p:cBhvr>
                                          <p:tavLst>
                                            <p:tav tm="0">
                                              <p:val>
                                                <p:strVal val="#ppt_x"/>
                                              </p:val>
                                            </p:tav>
                                            <p:tav tm="100000">
                                              <p:val>
                                                <p:strVal val="#ppt_x"/>
                                              </p:val>
                                            </p:tav>
                                          </p:tavLst>
                                        </p:anim>
                                        <p:anim calcmode="lin" valueType="num" p14:bounceEnd="75000">
                                          <p:cBhvr additive="base">
                                            <p:cTn id="24" dur="2000" fill="hold"/>
                                            <p:tgtEl>
                                              <p:spTgt spid="38"/>
                                            </p:tgtEl>
                                            <p:attrNameLst>
                                              <p:attrName>ppt_y</p:attrName>
                                            </p:attrNameLst>
                                          </p:cBhvr>
                                          <p:tavLst>
                                            <p:tav tm="0">
                                              <p:val>
                                                <p:strVal val="1+#ppt_h/2"/>
                                              </p:val>
                                            </p:tav>
                                            <p:tav tm="100000">
                                              <p:val>
                                                <p:strVal val="#ppt_y"/>
                                              </p:val>
                                            </p:tav>
                                          </p:tavLst>
                                        </p:anim>
                                      </p:childTnLst>
                                    </p:cTn>
                                  </p:par>
                                  <p:par>
                                    <p:cTn id="25" presetID="14" presetClass="entr" presetSubtype="10" fill="hold" grpId="0" nodeType="withEffect">
                                      <p:stCondLst>
                                        <p:cond delay="1500"/>
                                      </p:stCondLst>
                                      <p:childTnLst>
                                        <p:set>
                                          <p:cBhvr>
                                            <p:cTn id="26" dur="1" fill="hold">
                                              <p:stCondLst>
                                                <p:cond delay="0"/>
                                              </p:stCondLst>
                                            </p:cTn>
                                            <p:tgtEl>
                                              <p:spTgt spid="5"/>
                                            </p:tgtEl>
                                            <p:attrNameLst>
                                              <p:attrName>style.visibility</p:attrName>
                                            </p:attrNameLst>
                                          </p:cBhvr>
                                          <p:to>
                                            <p:strVal val="visible"/>
                                          </p:to>
                                        </p:set>
                                        <p:animEffect transition="in" filter="randombar(horizontal)">
                                          <p:cBhvr>
                                            <p:cTn id="27" dur="500"/>
                                            <p:tgtEl>
                                              <p:spTgt spid="5"/>
                                            </p:tgtEl>
                                          </p:cBhvr>
                                        </p:animEffect>
                                      </p:childTnLst>
                                    </p:cTn>
                                  </p:par>
                                  <p:par>
                                    <p:cTn id="28" presetID="14" presetClass="entr" presetSubtype="10" fill="hold" grpId="0" nodeType="withEffect">
                                      <p:stCondLst>
                                        <p:cond delay="1500"/>
                                      </p:stCondLst>
                                      <p:childTnLst>
                                        <p:set>
                                          <p:cBhvr>
                                            <p:cTn id="29" dur="1" fill="hold">
                                              <p:stCondLst>
                                                <p:cond delay="0"/>
                                              </p:stCondLst>
                                            </p:cTn>
                                            <p:tgtEl>
                                              <p:spTgt spid="33"/>
                                            </p:tgtEl>
                                            <p:attrNameLst>
                                              <p:attrName>style.visibility</p:attrName>
                                            </p:attrNameLst>
                                          </p:cBhvr>
                                          <p:to>
                                            <p:strVal val="visible"/>
                                          </p:to>
                                        </p:set>
                                        <p:animEffect transition="in" filter="randombar(horizontal)">
                                          <p:cBhvr>
                                            <p:cTn id="30" dur="500"/>
                                            <p:tgtEl>
                                              <p:spTgt spid="33"/>
                                            </p:tgtEl>
                                          </p:cBhvr>
                                        </p:animEffect>
                                      </p:childTnLst>
                                    </p:cTn>
                                  </p:par>
                                  <p:par>
                                    <p:cTn id="31" presetID="14" presetClass="entr" presetSubtype="10" fill="hold" grpId="0" nodeType="withEffect">
                                      <p:stCondLst>
                                        <p:cond delay="1500"/>
                                      </p:stCondLst>
                                      <p:childTnLst>
                                        <p:set>
                                          <p:cBhvr>
                                            <p:cTn id="32" dur="1" fill="hold">
                                              <p:stCondLst>
                                                <p:cond delay="0"/>
                                              </p:stCondLst>
                                            </p:cTn>
                                            <p:tgtEl>
                                              <p:spTgt spid="36"/>
                                            </p:tgtEl>
                                            <p:attrNameLst>
                                              <p:attrName>style.visibility</p:attrName>
                                            </p:attrNameLst>
                                          </p:cBhvr>
                                          <p:to>
                                            <p:strVal val="visible"/>
                                          </p:to>
                                        </p:set>
                                        <p:animEffect transition="in" filter="randombar(horizontal)">
                                          <p:cBhvr>
                                            <p:cTn id="33" dur="500"/>
                                            <p:tgtEl>
                                              <p:spTgt spid="36"/>
                                            </p:tgtEl>
                                          </p:cBhvr>
                                        </p:animEffect>
                                      </p:childTnLst>
                                    </p:cTn>
                                  </p:par>
                                  <p:par>
                                    <p:cTn id="34" presetID="14" presetClass="entr" presetSubtype="10" fill="hold" grpId="0" nodeType="withEffect">
                                      <p:stCondLst>
                                        <p:cond delay="1500"/>
                                      </p:stCondLst>
                                      <p:childTnLst>
                                        <p:set>
                                          <p:cBhvr>
                                            <p:cTn id="35" dur="1" fill="hold">
                                              <p:stCondLst>
                                                <p:cond delay="0"/>
                                              </p:stCondLst>
                                            </p:cTn>
                                            <p:tgtEl>
                                              <p:spTgt spid="39"/>
                                            </p:tgtEl>
                                            <p:attrNameLst>
                                              <p:attrName>style.visibility</p:attrName>
                                            </p:attrNameLst>
                                          </p:cBhvr>
                                          <p:to>
                                            <p:strVal val="visible"/>
                                          </p:to>
                                        </p:set>
                                        <p:animEffect transition="in" filter="randombar(horizontal)">
                                          <p:cBhvr>
                                            <p:cTn id="3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5" grpId="0"/>
          <p:bldP spid="32" grpId="0" animBg="1"/>
          <p:bldP spid="33" grpId="0"/>
          <p:bldP spid="35" grpId="0" animBg="1"/>
          <p:bldP spid="36" grpId="0"/>
          <p:bldP spid="38" grpId="0" animBg="1"/>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2000" fill="hold"/>
                                            <p:tgtEl>
                                              <p:spTgt spid="29"/>
                                            </p:tgtEl>
                                            <p:attrNameLst>
                                              <p:attrName>ppt_x</p:attrName>
                                            </p:attrNameLst>
                                          </p:cBhvr>
                                          <p:tavLst>
                                            <p:tav tm="0">
                                              <p:val>
                                                <p:strVal val="#ppt_x"/>
                                              </p:val>
                                            </p:tav>
                                            <p:tav tm="100000">
                                              <p:val>
                                                <p:strVal val="#ppt_x"/>
                                              </p:val>
                                            </p:tav>
                                          </p:tavLst>
                                        </p:anim>
                                        <p:anim calcmode="lin" valueType="num">
                                          <p:cBhvr additive="base">
                                            <p:cTn id="12" dur="2000" fill="hold"/>
                                            <p:tgtEl>
                                              <p:spTgt spid="2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2000" fill="hold"/>
                                            <p:tgtEl>
                                              <p:spTgt spid="32"/>
                                            </p:tgtEl>
                                            <p:attrNameLst>
                                              <p:attrName>ppt_x</p:attrName>
                                            </p:attrNameLst>
                                          </p:cBhvr>
                                          <p:tavLst>
                                            <p:tav tm="0">
                                              <p:val>
                                                <p:strVal val="#ppt_x"/>
                                              </p:val>
                                            </p:tav>
                                            <p:tav tm="100000">
                                              <p:val>
                                                <p:strVal val="#ppt_x"/>
                                              </p:val>
                                            </p:tav>
                                          </p:tavLst>
                                        </p:anim>
                                        <p:anim calcmode="lin" valueType="num">
                                          <p:cBhvr additive="base">
                                            <p:cTn id="16" dur="200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2000" fill="hold"/>
                                            <p:tgtEl>
                                              <p:spTgt spid="35"/>
                                            </p:tgtEl>
                                            <p:attrNameLst>
                                              <p:attrName>ppt_x</p:attrName>
                                            </p:attrNameLst>
                                          </p:cBhvr>
                                          <p:tavLst>
                                            <p:tav tm="0">
                                              <p:val>
                                                <p:strVal val="#ppt_x"/>
                                              </p:val>
                                            </p:tav>
                                            <p:tav tm="100000">
                                              <p:val>
                                                <p:strVal val="#ppt_x"/>
                                              </p:val>
                                            </p:tav>
                                          </p:tavLst>
                                        </p:anim>
                                        <p:anim calcmode="lin" valueType="num">
                                          <p:cBhvr additive="base">
                                            <p:cTn id="20" dur="2000" fill="hold"/>
                                            <p:tgtEl>
                                              <p:spTgt spid="3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2000" fill="hold"/>
                                            <p:tgtEl>
                                              <p:spTgt spid="38"/>
                                            </p:tgtEl>
                                            <p:attrNameLst>
                                              <p:attrName>ppt_x</p:attrName>
                                            </p:attrNameLst>
                                          </p:cBhvr>
                                          <p:tavLst>
                                            <p:tav tm="0">
                                              <p:val>
                                                <p:strVal val="#ppt_x"/>
                                              </p:val>
                                            </p:tav>
                                            <p:tav tm="100000">
                                              <p:val>
                                                <p:strVal val="#ppt_x"/>
                                              </p:val>
                                            </p:tav>
                                          </p:tavLst>
                                        </p:anim>
                                        <p:anim calcmode="lin" valueType="num">
                                          <p:cBhvr additive="base">
                                            <p:cTn id="24" dur="2000" fill="hold"/>
                                            <p:tgtEl>
                                              <p:spTgt spid="38"/>
                                            </p:tgtEl>
                                            <p:attrNameLst>
                                              <p:attrName>ppt_y</p:attrName>
                                            </p:attrNameLst>
                                          </p:cBhvr>
                                          <p:tavLst>
                                            <p:tav tm="0">
                                              <p:val>
                                                <p:strVal val="1+#ppt_h/2"/>
                                              </p:val>
                                            </p:tav>
                                            <p:tav tm="100000">
                                              <p:val>
                                                <p:strVal val="#ppt_y"/>
                                              </p:val>
                                            </p:tav>
                                          </p:tavLst>
                                        </p:anim>
                                      </p:childTnLst>
                                    </p:cTn>
                                  </p:par>
                                  <p:par>
                                    <p:cTn id="25" presetID="14" presetClass="entr" presetSubtype="10" fill="hold" grpId="0" nodeType="withEffect">
                                      <p:stCondLst>
                                        <p:cond delay="1500"/>
                                      </p:stCondLst>
                                      <p:childTnLst>
                                        <p:set>
                                          <p:cBhvr>
                                            <p:cTn id="26" dur="1" fill="hold">
                                              <p:stCondLst>
                                                <p:cond delay="0"/>
                                              </p:stCondLst>
                                            </p:cTn>
                                            <p:tgtEl>
                                              <p:spTgt spid="5"/>
                                            </p:tgtEl>
                                            <p:attrNameLst>
                                              <p:attrName>style.visibility</p:attrName>
                                            </p:attrNameLst>
                                          </p:cBhvr>
                                          <p:to>
                                            <p:strVal val="visible"/>
                                          </p:to>
                                        </p:set>
                                        <p:animEffect transition="in" filter="randombar(horizontal)">
                                          <p:cBhvr>
                                            <p:cTn id="27" dur="500"/>
                                            <p:tgtEl>
                                              <p:spTgt spid="5"/>
                                            </p:tgtEl>
                                          </p:cBhvr>
                                        </p:animEffect>
                                      </p:childTnLst>
                                    </p:cTn>
                                  </p:par>
                                  <p:par>
                                    <p:cTn id="28" presetID="14" presetClass="entr" presetSubtype="10" fill="hold" grpId="0" nodeType="withEffect">
                                      <p:stCondLst>
                                        <p:cond delay="1500"/>
                                      </p:stCondLst>
                                      <p:childTnLst>
                                        <p:set>
                                          <p:cBhvr>
                                            <p:cTn id="29" dur="1" fill="hold">
                                              <p:stCondLst>
                                                <p:cond delay="0"/>
                                              </p:stCondLst>
                                            </p:cTn>
                                            <p:tgtEl>
                                              <p:spTgt spid="33"/>
                                            </p:tgtEl>
                                            <p:attrNameLst>
                                              <p:attrName>style.visibility</p:attrName>
                                            </p:attrNameLst>
                                          </p:cBhvr>
                                          <p:to>
                                            <p:strVal val="visible"/>
                                          </p:to>
                                        </p:set>
                                        <p:animEffect transition="in" filter="randombar(horizontal)">
                                          <p:cBhvr>
                                            <p:cTn id="30" dur="500"/>
                                            <p:tgtEl>
                                              <p:spTgt spid="33"/>
                                            </p:tgtEl>
                                          </p:cBhvr>
                                        </p:animEffect>
                                      </p:childTnLst>
                                    </p:cTn>
                                  </p:par>
                                  <p:par>
                                    <p:cTn id="31" presetID="14" presetClass="entr" presetSubtype="10" fill="hold" grpId="0" nodeType="withEffect">
                                      <p:stCondLst>
                                        <p:cond delay="1500"/>
                                      </p:stCondLst>
                                      <p:childTnLst>
                                        <p:set>
                                          <p:cBhvr>
                                            <p:cTn id="32" dur="1" fill="hold">
                                              <p:stCondLst>
                                                <p:cond delay="0"/>
                                              </p:stCondLst>
                                            </p:cTn>
                                            <p:tgtEl>
                                              <p:spTgt spid="36"/>
                                            </p:tgtEl>
                                            <p:attrNameLst>
                                              <p:attrName>style.visibility</p:attrName>
                                            </p:attrNameLst>
                                          </p:cBhvr>
                                          <p:to>
                                            <p:strVal val="visible"/>
                                          </p:to>
                                        </p:set>
                                        <p:animEffect transition="in" filter="randombar(horizontal)">
                                          <p:cBhvr>
                                            <p:cTn id="33" dur="500"/>
                                            <p:tgtEl>
                                              <p:spTgt spid="36"/>
                                            </p:tgtEl>
                                          </p:cBhvr>
                                        </p:animEffect>
                                      </p:childTnLst>
                                    </p:cTn>
                                  </p:par>
                                  <p:par>
                                    <p:cTn id="34" presetID="14" presetClass="entr" presetSubtype="10" fill="hold" grpId="0" nodeType="withEffect">
                                      <p:stCondLst>
                                        <p:cond delay="1500"/>
                                      </p:stCondLst>
                                      <p:childTnLst>
                                        <p:set>
                                          <p:cBhvr>
                                            <p:cTn id="35" dur="1" fill="hold">
                                              <p:stCondLst>
                                                <p:cond delay="0"/>
                                              </p:stCondLst>
                                            </p:cTn>
                                            <p:tgtEl>
                                              <p:spTgt spid="39"/>
                                            </p:tgtEl>
                                            <p:attrNameLst>
                                              <p:attrName>style.visibility</p:attrName>
                                            </p:attrNameLst>
                                          </p:cBhvr>
                                          <p:to>
                                            <p:strVal val="visible"/>
                                          </p:to>
                                        </p:set>
                                        <p:animEffect transition="in" filter="randombar(horizontal)">
                                          <p:cBhvr>
                                            <p:cTn id="3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5" grpId="0"/>
          <p:bldP spid="32" grpId="0" animBg="1"/>
          <p:bldP spid="33" grpId="0"/>
          <p:bldP spid="35" grpId="0" animBg="1"/>
          <p:bldP spid="36" grpId="0"/>
          <p:bldP spid="38" grpId="0" animBg="1"/>
          <p:bldP spid="39"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a:extLst>
              <a:ext uri="{FF2B5EF4-FFF2-40B4-BE49-F238E27FC236}">
                <a16:creationId xmlns:a16="http://schemas.microsoft.com/office/drawing/2014/main" id="{5B6C029F-8549-426E-92CE-5A161F885E0B}"/>
              </a:ext>
            </a:extLst>
          </p:cNvPr>
          <p:cNvSpPr/>
          <p:nvPr/>
        </p:nvSpPr>
        <p:spPr>
          <a:xfrm>
            <a:off x="2074863" y="-592138"/>
            <a:ext cx="8042275" cy="804227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2" name="椭圆 11">
            <a:extLst>
              <a:ext uri="{FF2B5EF4-FFF2-40B4-BE49-F238E27FC236}">
                <a16:creationId xmlns:a16="http://schemas.microsoft.com/office/drawing/2014/main" id="{C1F4057E-E579-432B-B9B9-46A415903467}"/>
              </a:ext>
            </a:extLst>
          </p:cNvPr>
          <p:cNvSpPr/>
          <p:nvPr/>
        </p:nvSpPr>
        <p:spPr>
          <a:xfrm>
            <a:off x="1862138" y="-804863"/>
            <a:ext cx="8467725" cy="8467726"/>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椭圆 14">
            <a:extLst>
              <a:ext uri="{FF2B5EF4-FFF2-40B4-BE49-F238E27FC236}">
                <a16:creationId xmlns:a16="http://schemas.microsoft.com/office/drawing/2014/main" id="{69971C4C-0CD7-4DE2-BCD2-53C2A112EDB7}"/>
              </a:ext>
            </a:extLst>
          </p:cNvPr>
          <p:cNvSpPr/>
          <p:nvPr/>
        </p:nvSpPr>
        <p:spPr bwMode="auto">
          <a:xfrm>
            <a:off x="1976438" y="2074863"/>
            <a:ext cx="163512" cy="1635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椭圆 15">
            <a:extLst>
              <a:ext uri="{FF2B5EF4-FFF2-40B4-BE49-F238E27FC236}">
                <a16:creationId xmlns:a16="http://schemas.microsoft.com/office/drawing/2014/main" id="{21F58269-2E40-455C-B73E-DBBB7CEFB28A}"/>
              </a:ext>
            </a:extLst>
          </p:cNvPr>
          <p:cNvSpPr/>
          <p:nvPr/>
        </p:nvSpPr>
        <p:spPr bwMode="auto">
          <a:xfrm>
            <a:off x="1820863" y="2332038"/>
            <a:ext cx="295275" cy="2952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椭圆 16">
            <a:extLst>
              <a:ext uri="{FF2B5EF4-FFF2-40B4-BE49-F238E27FC236}">
                <a16:creationId xmlns:a16="http://schemas.microsoft.com/office/drawing/2014/main" id="{355B7EE6-A342-4CE3-B9E1-5AFD555E8F66}"/>
              </a:ext>
            </a:extLst>
          </p:cNvPr>
          <p:cNvSpPr/>
          <p:nvPr/>
        </p:nvSpPr>
        <p:spPr bwMode="auto">
          <a:xfrm>
            <a:off x="1820863" y="2705100"/>
            <a:ext cx="163512" cy="163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椭圆 17">
            <a:extLst>
              <a:ext uri="{FF2B5EF4-FFF2-40B4-BE49-F238E27FC236}">
                <a16:creationId xmlns:a16="http://schemas.microsoft.com/office/drawing/2014/main" id="{6BA115E6-CD54-42A0-A563-EAAC0FB4CF63}"/>
              </a:ext>
            </a:extLst>
          </p:cNvPr>
          <p:cNvSpPr/>
          <p:nvPr/>
        </p:nvSpPr>
        <p:spPr>
          <a:xfrm>
            <a:off x="9899650" y="5048250"/>
            <a:ext cx="165100" cy="1651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椭圆 18">
            <a:extLst>
              <a:ext uri="{FF2B5EF4-FFF2-40B4-BE49-F238E27FC236}">
                <a16:creationId xmlns:a16="http://schemas.microsoft.com/office/drawing/2014/main" id="{5738ACFE-12FC-4A06-A230-61EDAC0C87C5}"/>
              </a:ext>
            </a:extLst>
          </p:cNvPr>
          <p:cNvSpPr/>
          <p:nvPr/>
        </p:nvSpPr>
        <p:spPr>
          <a:xfrm>
            <a:off x="9686925" y="5324475"/>
            <a:ext cx="296863" cy="29527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椭圆 19">
            <a:extLst>
              <a:ext uri="{FF2B5EF4-FFF2-40B4-BE49-F238E27FC236}">
                <a16:creationId xmlns:a16="http://schemas.microsoft.com/office/drawing/2014/main" id="{40C458E2-4817-4739-8864-678690FAC96D}"/>
              </a:ext>
            </a:extLst>
          </p:cNvPr>
          <p:cNvSpPr/>
          <p:nvPr/>
        </p:nvSpPr>
        <p:spPr>
          <a:xfrm>
            <a:off x="9539288" y="5697538"/>
            <a:ext cx="165100" cy="1635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六边形 28">
            <a:extLst>
              <a:ext uri="{FF2B5EF4-FFF2-40B4-BE49-F238E27FC236}">
                <a16:creationId xmlns:a16="http://schemas.microsoft.com/office/drawing/2014/main" id="{0D5B64AD-7D83-4518-8C8C-8EEDC048A756}"/>
              </a:ext>
            </a:extLst>
          </p:cNvPr>
          <p:cNvSpPr/>
          <p:nvPr/>
        </p:nvSpPr>
        <p:spPr>
          <a:xfrm rot="5400000">
            <a:off x="4917962" y="943831"/>
            <a:ext cx="2234461" cy="192626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六边形 27">
            <a:extLst>
              <a:ext uri="{FF2B5EF4-FFF2-40B4-BE49-F238E27FC236}">
                <a16:creationId xmlns:a16="http://schemas.microsoft.com/office/drawing/2014/main" id="{23AB3A74-3875-4037-B9C1-AA043D09A621}"/>
              </a:ext>
            </a:extLst>
          </p:cNvPr>
          <p:cNvSpPr/>
          <p:nvPr/>
        </p:nvSpPr>
        <p:spPr>
          <a:xfrm rot="5400000">
            <a:off x="4875582" y="825204"/>
            <a:ext cx="2194773" cy="189204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a:extLst>
              <a:ext uri="{FF2B5EF4-FFF2-40B4-BE49-F238E27FC236}">
                <a16:creationId xmlns:a16="http://schemas.microsoft.com/office/drawing/2014/main" id="{D13E47F2-D9CA-422E-9EB8-E899180C5031}"/>
              </a:ext>
            </a:extLst>
          </p:cNvPr>
          <p:cNvSpPr txBox="1"/>
          <p:nvPr/>
        </p:nvSpPr>
        <p:spPr>
          <a:xfrm>
            <a:off x="5001819" y="1263395"/>
            <a:ext cx="1890261" cy="923330"/>
          </a:xfrm>
          <a:prstGeom prst="rect">
            <a:avLst/>
          </a:prstGeom>
          <a:noFill/>
        </p:spPr>
        <p:txBody>
          <a:bodyPr wrap="none" rtlCol="0">
            <a:spAutoFit/>
          </a:bodyPr>
          <a:lstStyle/>
          <a:p>
            <a:r>
              <a:rPr lang="en-US" altLang="zh-CN" sz="5400" b="1" dirty="0" smtClean="0">
                <a:solidFill>
                  <a:schemeClr val="bg1"/>
                </a:solidFill>
                <a:latin typeface="微软雅黑" panose="020B0503020204020204" pitchFamily="34" charset="-122"/>
                <a:ea typeface="微软雅黑" panose="020B0503020204020204" pitchFamily="34" charset="-122"/>
              </a:rPr>
              <a:t>2018</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34" name="矩形 33">
            <a:extLst>
              <a:ext uri="{FF2B5EF4-FFF2-40B4-BE49-F238E27FC236}">
                <a16:creationId xmlns:a16="http://schemas.microsoft.com/office/drawing/2014/main" id="{BE613A40-3F7A-4643-B39E-2D9572441204}"/>
              </a:ext>
            </a:extLst>
          </p:cNvPr>
          <p:cNvSpPr/>
          <p:nvPr/>
        </p:nvSpPr>
        <p:spPr>
          <a:xfrm>
            <a:off x="4356990" y="5140450"/>
            <a:ext cx="3822107" cy="276999"/>
          </a:xfrm>
          <a:prstGeom prst="rect">
            <a:avLst/>
          </a:prstGeom>
        </p:spPr>
        <p:txBody>
          <a:bodyPr wrap="square">
            <a:spAutoFit/>
          </a:bodyPr>
          <a:lstStyle/>
          <a:p>
            <a:pPr lvl="0" algn="dist"/>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组员：杨</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文龙，刘书浩，朱义萌，张人龙</a:t>
            </a: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李宏润</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nvGrpSpPr>
          <p:cNvPr id="21" name="PA_蓝剑_组合 2">
            <a:extLst>
              <a:ext uri="{FF2B5EF4-FFF2-40B4-BE49-F238E27FC236}">
                <a16:creationId xmlns:a16="http://schemas.microsoft.com/office/drawing/2014/main" id="{C1B010BD-0B05-40EE-8166-E4E274EA5D85}"/>
              </a:ext>
            </a:extLst>
          </p:cNvPr>
          <p:cNvGrpSpPr/>
          <p:nvPr>
            <p:custDataLst>
              <p:tags r:id="rId1"/>
            </p:custDataLst>
          </p:nvPr>
        </p:nvGrpSpPr>
        <p:grpSpPr>
          <a:xfrm>
            <a:off x="3255912" y="3203273"/>
            <a:ext cx="5698837" cy="1980561"/>
            <a:chOff x="3225268" y="2107471"/>
            <a:chExt cx="5698837" cy="1980561"/>
          </a:xfrm>
        </p:grpSpPr>
        <p:sp>
          <p:nvSpPr>
            <p:cNvPr id="22" name="TextBox 4">
              <a:extLst>
                <a:ext uri="{FF2B5EF4-FFF2-40B4-BE49-F238E27FC236}">
                  <a16:creationId xmlns:a16="http://schemas.microsoft.com/office/drawing/2014/main" id="{5207E9B8-065B-4006-982D-44EB4CE487FF}"/>
                </a:ext>
              </a:extLst>
            </p:cNvPr>
            <p:cNvSpPr txBox="1"/>
            <p:nvPr/>
          </p:nvSpPr>
          <p:spPr>
            <a:xfrm>
              <a:off x="4772567" y="2107471"/>
              <a:ext cx="2646878" cy="830997"/>
            </a:xfrm>
            <a:prstGeom prst="rect">
              <a:avLst/>
            </a:prstGeom>
            <a:noFill/>
          </p:spPr>
          <p:txBody>
            <a:bodyPr wrap="none" rtlCol="0">
              <a:spAutoFit/>
            </a:bodyPr>
            <a:lstStyle/>
            <a:p>
              <a:pPr lvl="0" algn="ctr"/>
              <a:r>
                <a:rPr lang="zh-CN" altLang="en-US" sz="4800" dirty="0">
                  <a:solidFill>
                    <a:schemeClr val="bg2">
                      <a:lumMod val="25000"/>
                    </a:schemeClr>
                  </a:solidFill>
                  <a:latin typeface="迷你简菱心" panose="02010609000101010101" pitchFamily="49" charset="-122"/>
                  <a:ea typeface="迷你简菱心" panose="02010609000101010101" pitchFamily="49" charset="-122"/>
                  <a:cs typeface="+mn-ea"/>
                  <a:sym typeface="+mn-lt"/>
                </a:rPr>
                <a:t>感谢</a:t>
              </a:r>
              <a:r>
                <a:rPr lang="zh-CN" altLang="en-US" sz="4800" dirty="0" smtClean="0">
                  <a:solidFill>
                    <a:schemeClr val="bg2">
                      <a:lumMod val="25000"/>
                    </a:schemeClr>
                  </a:solidFill>
                  <a:latin typeface="迷你简菱心" panose="02010609000101010101" pitchFamily="49" charset="-122"/>
                  <a:ea typeface="迷你简菱心" panose="02010609000101010101" pitchFamily="49" charset="-122"/>
                  <a:cs typeface="+mn-ea"/>
                  <a:sym typeface="+mn-lt"/>
                </a:rPr>
                <a:t>观看</a:t>
              </a:r>
              <a:endParaRPr lang="zh-CN" altLang="en-US" sz="4800" dirty="0">
                <a:solidFill>
                  <a:schemeClr val="bg2">
                    <a:lumMod val="25000"/>
                  </a:schemeClr>
                </a:solidFill>
                <a:latin typeface="迷你简菱心" panose="02010609000101010101" pitchFamily="49" charset="-122"/>
                <a:ea typeface="迷你简菱心" panose="02010609000101010101" pitchFamily="49" charset="-122"/>
                <a:cs typeface="+mn-ea"/>
                <a:sym typeface="+mn-lt"/>
              </a:endParaRPr>
            </a:p>
          </p:txBody>
        </p:sp>
        <p:sp>
          <p:nvSpPr>
            <p:cNvPr id="23" name="矩形 22">
              <a:extLst>
                <a:ext uri="{FF2B5EF4-FFF2-40B4-BE49-F238E27FC236}">
                  <a16:creationId xmlns:a16="http://schemas.microsoft.com/office/drawing/2014/main" id="{E2356DF7-DD51-4D09-840E-AC79ECB61C2F}"/>
                </a:ext>
              </a:extLst>
            </p:cNvPr>
            <p:cNvSpPr/>
            <p:nvPr/>
          </p:nvSpPr>
          <p:spPr>
            <a:xfrm>
              <a:off x="3225268" y="3718700"/>
              <a:ext cx="5698837" cy="369332"/>
            </a:xfrm>
            <a:prstGeom prst="rect">
              <a:avLst/>
            </a:prstGeom>
          </p:spPr>
          <p:txBody>
            <a:bodyPr wrap="square">
              <a:spAutoFit/>
            </a:bodyPr>
            <a:lstStyle/>
            <a:p>
              <a:pPr lvl="0" algn="dist"/>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
        <p:nvSpPr>
          <p:cNvPr id="24" name="文本框 23">
            <a:extLst>
              <a:ext uri="{FF2B5EF4-FFF2-40B4-BE49-F238E27FC236}">
                <a16:creationId xmlns:a16="http://schemas.microsoft.com/office/drawing/2014/main" id="{0EDF6DBE-0380-48D9-898F-39572F17B03A}"/>
              </a:ext>
            </a:extLst>
          </p:cNvPr>
          <p:cNvSpPr txBox="1"/>
          <p:nvPr/>
        </p:nvSpPr>
        <p:spPr>
          <a:xfrm>
            <a:off x="2168892" y="4304123"/>
            <a:ext cx="7872875" cy="379656"/>
          </a:xfrm>
          <a:prstGeom prst="rect">
            <a:avLst/>
          </a:prstGeom>
          <a:noFill/>
        </p:spPr>
        <p:txBody>
          <a:bodyPr wrap="square" rtlCol="0" anchor="t">
            <a:spAutoFit/>
          </a:bodyPr>
          <a:lstStyle/>
          <a:p>
            <a:pPr algn="ctr"/>
            <a:r>
              <a:rPr lang="zh-CN" altLang="en-US" sz="1867" dirty="0" smtClean="0">
                <a:solidFill>
                  <a:schemeClr val="tx1">
                    <a:lumMod val="85000"/>
                    <a:lumOff val="15000"/>
                  </a:schemeClr>
                </a:solidFill>
              </a:rPr>
              <a:t>升达数据分析</a:t>
            </a:r>
            <a:r>
              <a:rPr lang="zh-CN" altLang="en-US" sz="1867" smtClean="0">
                <a:solidFill>
                  <a:schemeClr val="tx1">
                    <a:lumMod val="85000"/>
                    <a:lumOff val="15000"/>
                  </a:schemeClr>
                </a:solidFill>
              </a:rPr>
              <a:t>班第六组</a:t>
            </a:r>
            <a:endParaRPr lang="zh-CN" altLang="en-US" sz="1867" dirty="0">
              <a:solidFill>
                <a:schemeClr val="tx1">
                  <a:lumMod val="85000"/>
                  <a:lumOff val="15000"/>
                </a:schemeClr>
              </a:solidFill>
            </a:endParaRPr>
          </a:p>
        </p:txBody>
      </p:sp>
    </p:spTree>
    <p:extLst>
      <p:ext uri="{BB962C8B-B14F-4D97-AF65-F5344CB8AC3E}">
        <p14:creationId xmlns:p14="http://schemas.microsoft.com/office/powerpoint/2010/main" val="4247811513"/>
      </p:ext>
    </p:extLst>
  </p:cSld>
  <p:clrMapOvr>
    <a:masterClrMapping/>
  </p:clrMapOvr>
  <mc:AlternateContent xmlns:mc="http://schemas.openxmlformats.org/markup-compatibility/2006" xmlns:p14="http://schemas.microsoft.com/office/powerpoint/2010/main">
    <mc:Choice Requires="p14">
      <p:transition spd="slow" p14:dur="125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childTnLst>
                          </p:cTn>
                        </p:par>
                        <p:par>
                          <p:cTn id="40" fill="hold">
                            <p:stCondLst>
                              <p:cond delay="4000"/>
                            </p:stCondLst>
                            <p:childTnLst>
                              <p:par>
                                <p:cTn id="41" presetID="2" presetClass="entr" presetSubtype="1"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ppt_x"/>
                                          </p:val>
                                        </p:tav>
                                        <p:tav tm="100000">
                                          <p:val>
                                            <p:strVal val="#ppt_x"/>
                                          </p:val>
                                        </p:tav>
                                      </p:tavLst>
                                    </p:anim>
                                    <p:anim calcmode="lin" valueType="num">
                                      <p:cBhvr additive="base">
                                        <p:cTn id="44" dur="500" fill="hold"/>
                                        <p:tgtEl>
                                          <p:spTgt spid="28"/>
                                        </p:tgtEl>
                                        <p:attrNameLst>
                                          <p:attrName>ppt_y</p:attrName>
                                        </p:attrNameLst>
                                      </p:cBhvr>
                                      <p:tavLst>
                                        <p:tav tm="0">
                                          <p:val>
                                            <p:strVal val="0-#ppt_h/2"/>
                                          </p:val>
                                        </p:tav>
                                        <p:tav tm="100000">
                                          <p:val>
                                            <p:strVal val="#ppt_y"/>
                                          </p:val>
                                        </p:tav>
                                      </p:tavLst>
                                    </p:anim>
                                  </p:childTnLst>
                                </p:cTn>
                              </p:par>
                            </p:childTnLst>
                          </p:cTn>
                        </p:par>
                        <p:par>
                          <p:cTn id="45" fill="hold">
                            <p:stCondLst>
                              <p:cond delay="4500"/>
                            </p:stCondLst>
                            <p:childTnLst>
                              <p:par>
                                <p:cTn id="46" presetID="2" presetClass="entr" presetSubtype="4"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ppt_x"/>
                                          </p:val>
                                        </p:tav>
                                        <p:tav tm="100000">
                                          <p:val>
                                            <p:strVal val="#ppt_x"/>
                                          </p:val>
                                        </p:tav>
                                      </p:tavLst>
                                    </p:anim>
                                    <p:anim calcmode="lin" valueType="num">
                                      <p:cBhvr additive="base">
                                        <p:cTn id="49" dur="500" fill="hold"/>
                                        <p:tgtEl>
                                          <p:spTgt spid="29"/>
                                        </p:tgtEl>
                                        <p:attrNameLst>
                                          <p:attrName>ppt_y</p:attrName>
                                        </p:attrNameLst>
                                      </p:cBhvr>
                                      <p:tavLst>
                                        <p:tav tm="0">
                                          <p:val>
                                            <p:strVal val="1+#ppt_h/2"/>
                                          </p:val>
                                        </p:tav>
                                        <p:tav tm="100000">
                                          <p:val>
                                            <p:strVal val="#ppt_y"/>
                                          </p:val>
                                        </p:tav>
                                      </p:tavLst>
                                    </p:anim>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childTnLst>
                          </p:cTn>
                        </p:par>
                        <p:par>
                          <p:cTn id="56" fill="hold">
                            <p:stCondLst>
                              <p:cond delay="5500"/>
                            </p:stCondLst>
                            <p:childTnLst>
                              <p:par>
                                <p:cTn id="57" presetID="42"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1000"/>
                                        <p:tgtEl>
                                          <p:spTgt spid="34"/>
                                        </p:tgtEl>
                                      </p:cBhvr>
                                    </p:animEffect>
                                    <p:anim calcmode="lin" valueType="num">
                                      <p:cBhvr>
                                        <p:cTn id="60" dur="1000" fill="hold"/>
                                        <p:tgtEl>
                                          <p:spTgt spid="34"/>
                                        </p:tgtEl>
                                        <p:attrNameLst>
                                          <p:attrName>ppt_x</p:attrName>
                                        </p:attrNameLst>
                                      </p:cBhvr>
                                      <p:tavLst>
                                        <p:tav tm="0">
                                          <p:val>
                                            <p:strVal val="#ppt_x"/>
                                          </p:val>
                                        </p:tav>
                                        <p:tav tm="100000">
                                          <p:val>
                                            <p:strVal val="#ppt_x"/>
                                          </p:val>
                                        </p:tav>
                                      </p:tavLst>
                                    </p:anim>
                                    <p:anim calcmode="lin" valueType="num">
                                      <p:cBhvr>
                                        <p:cTn id="61" dur="1000" fill="hold"/>
                                        <p:tgtEl>
                                          <p:spTgt spid="34"/>
                                        </p:tgtEl>
                                        <p:attrNameLst>
                                          <p:attrName>ppt_y</p:attrName>
                                        </p:attrNameLst>
                                      </p:cBhvr>
                                      <p:tavLst>
                                        <p:tav tm="0">
                                          <p:val>
                                            <p:strVal val="#ppt_y+.1"/>
                                          </p:val>
                                        </p:tav>
                                        <p:tav tm="100000">
                                          <p:val>
                                            <p:strVal val="#ppt_y"/>
                                          </p:val>
                                        </p:tav>
                                      </p:tavLst>
                                    </p:anim>
                                  </p:childTnLst>
                                </p:cTn>
                              </p:par>
                            </p:childTnLst>
                          </p:cTn>
                        </p:par>
                        <p:par>
                          <p:cTn id="62" fill="hold">
                            <p:stCondLst>
                              <p:cond delay="6500"/>
                            </p:stCondLst>
                            <p:childTnLst>
                              <p:par>
                                <p:cTn id="63" presetID="2" presetClass="entr" presetSubtype="4" decel="100000" fill="hold" nodeType="after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1000" fill="hold"/>
                                        <p:tgtEl>
                                          <p:spTgt spid="21"/>
                                        </p:tgtEl>
                                        <p:attrNameLst>
                                          <p:attrName>ppt_x</p:attrName>
                                        </p:attrNameLst>
                                      </p:cBhvr>
                                      <p:tavLst>
                                        <p:tav tm="0">
                                          <p:val>
                                            <p:strVal val="#ppt_x"/>
                                          </p:val>
                                        </p:tav>
                                        <p:tav tm="100000">
                                          <p:val>
                                            <p:strVal val="#ppt_x"/>
                                          </p:val>
                                        </p:tav>
                                      </p:tavLst>
                                    </p:anim>
                                    <p:anim calcmode="lin" valueType="num">
                                      <p:cBhvr additive="base">
                                        <p:cTn id="66" dur="1000" fill="hold"/>
                                        <p:tgtEl>
                                          <p:spTgt spid="21"/>
                                        </p:tgtEl>
                                        <p:attrNameLst>
                                          <p:attrName>ppt_y</p:attrName>
                                        </p:attrNameLst>
                                      </p:cBhvr>
                                      <p:tavLst>
                                        <p:tav tm="0">
                                          <p:val>
                                            <p:strVal val="1+#ppt_h/2"/>
                                          </p:val>
                                        </p:tav>
                                        <p:tav tm="100000">
                                          <p:val>
                                            <p:strVal val="#ppt_y"/>
                                          </p:val>
                                        </p:tav>
                                      </p:tavLst>
                                    </p:anim>
                                  </p:childTnLst>
                                </p:cTn>
                              </p:par>
                            </p:childTnLst>
                          </p:cTn>
                        </p:par>
                        <p:par>
                          <p:cTn id="67" fill="hold">
                            <p:stCondLst>
                              <p:cond delay="7500"/>
                            </p:stCondLst>
                            <p:childTnLst>
                              <p:par>
                                <p:cTn id="68" presetID="3" presetClass="entr" presetSubtype="1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blinds(horizontal)">
                                      <p:cBhvr>
                                        <p:cTn id="7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P spid="15" grpId="0" animBg="1"/>
      <p:bldP spid="16" grpId="0" animBg="1"/>
      <p:bldP spid="17" grpId="0" animBg="1"/>
      <p:bldP spid="18" grpId="0" animBg="1"/>
      <p:bldP spid="19" grpId="0" animBg="1"/>
      <p:bldP spid="20" grpId="0" animBg="1"/>
      <p:bldP spid="29" grpId="0" animBg="1"/>
      <p:bldP spid="28" grpId="0" animBg="1"/>
      <p:bldP spid="32" grpId="0"/>
      <p:bldP spid="34" grpId="0"/>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2">
            <a:extLst>
              <a:ext uri="{FF2B5EF4-FFF2-40B4-BE49-F238E27FC236}">
                <a16:creationId xmlns:a16="http://schemas.microsoft.com/office/drawing/2014/main" id="{BEADA388-BAF3-418A-B0F3-6B69B3A767EE}"/>
              </a:ext>
            </a:extLst>
          </p:cNvPr>
          <p:cNvGrpSpPr>
            <a:grpSpLocks/>
          </p:cNvGrpSpPr>
          <p:nvPr/>
        </p:nvGrpSpPr>
        <p:grpSpPr bwMode="auto">
          <a:xfrm>
            <a:off x="3905249" y="1031875"/>
            <a:ext cx="2452688" cy="5156200"/>
            <a:chOff x="5258250" y="1050900"/>
            <a:chExt cx="2452035" cy="5156930"/>
          </a:xfrm>
        </p:grpSpPr>
        <p:sp>
          <p:nvSpPr>
            <p:cNvPr id="3" name="文本框 2">
              <a:extLst>
                <a:ext uri="{FF2B5EF4-FFF2-40B4-BE49-F238E27FC236}">
                  <a16:creationId xmlns:a16="http://schemas.microsoft.com/office/drawing/2014/main" id="{84FB08DF-26F6-488D-9128-9A0C75A32A43}"/>
                </a:ext>
              </a:extLst>
            </p:cNvPr>
            <p:cNvSpPr txBox="1"/>
            <p:nvPr/>
          </p:nvSpPr>
          <p:spPr>
            <a:xfrm>
              <a:off x="7038951" y="1050900"/>
              <a:ext cx="671334" cy="5156930"/>
            </a:xfrm>
            <a:custGeom>
              <a:avLst/>
              <a:gdLst>
                <a:gd name="connsiteX0" fmla="*/ 0 w 671085"/>
                <a:gd name="connsiteY0" fmla="*/ 0 h 5156930"/>
                <a:gd name="connsiteX1" fmla="*/ 671085 w 671085"/>
                <a:gd name="connsiteY1" fmla="*/ 0 h 5156930"/>
                <a:gd name="connsiteX2" fmla="*/ 671085 w 671085"/>
                <a:gd name="connsiteY2" fmla="*/ 5156930 h 5156930"/>
                <a:gd name="connsiteX3" fmla="*/ 0 w 671085"/>
                <a:gd name="connsiteY3" fmla="*/ 5156930 h 5156930"/>
              </a:gdLst>
              <a:ahLst/>
              <a:cxnLst>
                <a:cxn ang="0">
                  <a:pos x="connsiteX0" y="connsiteY0"/>
                </a:cxn>
                <a:cxn ang="0">
                  <a:pos x="connsiteX1" y="connsiteY1"/>
                </a:cxn>
                <a:cxn ang="0">
                  <a:pos x="connsiteX2" y="connsiteY2"/>
                </a:cxn>
                <a:cxn ang="0">
                  <a:pos x="connsiteX3" y="connsiteY3"/>
                </a:cxn>
              </a:cxnLst>
              <a:rect l="l" t="t" r="r" b="b"/>
              <a:pathLst>
                <a:path w="671085" h="5156930">
                  <a:moveTo>
                    <a:pt x="0" y="0"/>
                  </a:moveTo>
                  <a:lnTo>
                    <a:pt x="671085" y="0"/>
                  </a:lnTo>
                  <a:lnTo>
                    <a:pt x="671085" y="5156930"/>
                  </a:lnTo>
                  <a:lnTo>
                    <a:pt x="0" y="5156930"/>
                  </a:lnTo>
                  <a:close/>
                </a:path>
              </a:pathLst>
            </a:custGeom>
            <a:solidFill>
              <a:schemeClr val="accent3"/>
            </a:solidFill>
            <a:ln>
              <a:noFill/>
            </a:ln>
            <a:effectLst>
              <a:outerShdw blurRad="50800" dist="38100" dir="2700000" algn="tl" rotWithShape="0">
                <a:prstClr val="black">
                  <a:alpha val="40000"/>
                </a:prstClr>
              </a:outerShdw>
            </a:effectLst>
          </p:spPr>
          <p:txBody>
            <a:bodyPr/>
            <a:lstStyle/>
            <a:p>
              <a:pPr fontAlgn="auto">
                <a:spcBef>
                  <a:spcPts val="0"/>
                </a:spcBef>
                <a:spcAft>
                  <a:spcPts val="0"/>
                </a:spcAft>
                <a:defRPr/>
              </a:pPr>
              <a:endParaRPr lang="zh-CN" altLang="en-US" sz="59500" dirty="0">
                <a:latin typeface="迷你简汉真广标" panose="02010609000101010101" pitchFamily="49" charset="-122"/>
                <a:ea typeface="迷你简汉真广标" panose="02010609000101010101" pitchFamily="49" charset="-122"/>
              </a:endParaRPr>
            </a:p>
          </p:txBody>
        </p:sp>
        <p:sp>
          <p:nvSpPr>
            <p:cNvPr id="4" name="文本框 3">
              <a:extLst>
                <a:ext uri="{FF2B5EF4-FFF2-40B4-BE49-F238E27FC236}">
                  <a16:creationId xmlns:a16="http://schemas.microsoft.com/office/drawing/2014/main" id="{5ECD4BAC-6E4C-4F62-BDB3-44057F6C3470}"/>
                </a:ext>
              </a:extLst>
            </p:cNvPr>
            <p:cNvSpPr txBox="1"/>
            <p:nvPr/>
          </p:nvSpPr>
          <p:spPr>
            <a:xfrm>
              <a:off x="5258250" y="1050900"/>
              <a:ext cx="1780701" cy="5156930"/>
            </a:xfrm>
            <a:custGeom>
              <a:avLst/>
              <a:gdLst>
                <a:gd name="connsiteX0" fmla="*/ 685004 w 1780950"/>
                <a:gd name="connsiteY0" fmla="*/ 0 h 5156930"/>
                <a:gd name="connsiteX1" fmla="*/ 1780950 w 1780950"/>
                <a:gd name="connsiteY1" fmla="*/ 0 h 5156930"/>
                <a:gd name="connsiteX2" fmla="*/ 1780950 w 1780950"/>
                <a:gd name="connsiteY2" fmla="*/ 5156930 h 5156930"/>
                <a:gd name="connsiteX3" fmla="*/ 1275818 w 1780950"/>
                <a:gd name="connsiteY3" fmla="*/ 5156930 h 5156930"/>
                <a:gd name="connsiteX4" fmla="*/ 1275818 w 1780950"/>
                <a:gd name="connsiteY4" fmla="*/ 916932 h 5156930"/>
                <a:gd name="connsiteX5" fmla="*/ 0 w 1780950"/>
                <a:gd name="connsiteY5" fmla="*/ 916932 h 5156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80950" h="5156930">
                  <a:moveTo>
                    <a:pt x="685004" y="0"/>
                  </a:moveTo>
                  <a:lnTo>
                    <a:pt x="1780950" y="0"/>
                  </a:lnTo>
                  <a:lnTo>
                    <a:pt x="1780950" y="5156930"/>
                  </a:lnTo>
                  <a:lnTo>
                    <a:pt x="1275818" y="5156930"/>
                  </a:lnTo>
                  <a:lnTo>
                    <a:pt x="1275818" y="916932"/>
                  </a:lnTo>
                  <a:lnTo>
                    <a:pt x="0" y="916932"/>
                  </a:lnTo>
                  <a:close/>
                </a:path>
              </a:pathLst>
            </a:custGeom>
            <a:solidFill>
              <a:schemeClr val="accent6"/>
            </a:solidFill>
            <a:ln>
              <a:noFill/>
            </a:ln>
            <a:effectLst>
              <a:outerShdw blurRad="50800" dist="38100" dir="8100000" algn="tr" rotWithShape="0">
                <a:prstClr val="black">
                  <a:alpha val="40000"/>
                </a:prstClr>
              </a:outerShdw>
            </a:effectLst>
          </p:spPr>
          <p:txBody>
            <a:bodyPr/>
            <a:lstStyle/>
            <a:p>
              <a:pPr fontAlgn="auto">
                <a:spcBef>
                  <a:spcPts val="0"/>
                </a:spcBef>
                <a:spcAft>
                  <a:spcPts val="0"/>
                </a:spcAft>
                <a:defRPr/>
              </a:pPr>
              <a:endParaRPr lang="zh-CN" altLang="en-US" sz="59500" dirty="0">
                <a:latin typeface="迷你简汉真广标" panose="02010609000101010101" pitchFamily="49" charset="-122"/>
                <a:ea typeface="迷你简汉真广标" panose="02010609000101010101" pitchFamily="49" charset="-122"/>
              </a:endParaRPr>
            </a:p>
          </p:txBody>
        </p:sp>
      </p:grpSp>
      <p:sp>
        <p:nvSpPr>
          <p:cNvPr id="7" name="文本框 24">
            <a:extLst>
              <a:ext uri="{FF2B5EF4-FFF2-40B4-BE49-F238E27FC236}">
                <a16:creationId xmlns:a16="http://schemas.microsoft.com/office/drawing/2014/main" id="{01CC3887-8A58-467B-9A18-903641E71B0F}"/>
              </a:ext>
            </a:extLst>
          </p:cNvPr>
          <p:cNvSpPr txBox="1">
            <a:spLocks noChangeArrowheads="1"/>
          </p:cNvSpPr>
          <p:nvPr/>
        </p:nvSpPr>
        <p:spPr bwMode="auto">
          <a:xfrm>
            <a:off x="2304436" y="2698467"/>
            <a:ext cx="2770218"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r>
              <a:rPr lang="en-US" altLang="zh-CN" sz="6000" dirty="0">
                <a:solidFill>
                  <a:schemeClr val="accent4"/>
                </a:solidFill>
                <a:latin typeface="迷你简汉真广标"/>
                <a:ea typeface="迷你简汉真广标"/>
                <a:cs typeface="迷你简汉真广标"/>
              </a:rPr>
              <a:t>PART     ONE</a:t>
            </a:r>
            <a:endParaRPr lang="zh-CN" altLang="en-US" sz="6000" dirty="0">
              <a:solidFill>
                <a:schemeClr val="accent4"/>
              </a:solidFill>
              <a:latin typeface="迷你简汉真广标"/>
              <a:ea typeface="迷你简汉真广标"/>
              <a:cs typeface="迷你简汉真广标"/>
            </a:endParaRPr>
          </a:p>
        </p:txBody>
      </p:sp>
      <p:sp>
        <p:nvSpPr>
          <p:cNvPr id="8" name="矩形 7">
            <a:extLst>
              <a:ext uri="{FF2B5EF4-FFF2-40B4-BE49-F238E27FC236}">
                <a16:creationId xmlns:a16="http://schemas.microsoft.com/office/drawing/2014/main" id="{57B6711A-93FD-4A89-9926-E86A03552C0F}"/>
              </a:ext>
            </a:extLst>
          </p:cNvPr>
          <p:cNvSpPr/>
          <p:nvPr/>
        </p:nvSpPr>
        <p:spPr>
          <a:xfrm>
            <a:off x="2190750" y="4627473"/>
            <a:ext cx="2855912" cy="369332"/>
          </a:xfrm>
          <a:prstGeom prst="rect">
            <a:avLst/>
          </a:prstGeom>
        </p:spPr>
        <p:txBody>
          <a:bodyPr wrap="square">
            <a:spAutoFit/>
          </a:bodyPr>
          <a:lstStyle/>
          <a:p>
            <a:pPr algn="r"/>
            <a:r>
              <a:rPr lang="zh-CN" altLang="en-US" dirty="0" smtClean="0"/>
              <a:t>员工流失分析</a:t>
            </a:r>
            <a:endParaRPr lang="en-US" altLang="zh-CN" dirty="0" smtClean="0"/>
          </a:p>
        </p:txBody>
      </p:sp>
      <p:sp>
        <p:nvSpPr>
          <p:cNvPr id="9" name="矩形 8">
            <a:extLst>
              <a:ext uri="{FF2B5EF4-FFF2-40B4-BE49-F238E27FC236}">
                <a16:creationId xmlns:a16="http://schemas.microsoft.com/office/drawing/2014/main" id="{50989916-206F-44C1-BB0D-C9B2606431D8}"/>
              </a:ext>
            </a:extLst>
          </p:cNvPr>
          <p:cNvSpPr/>
          <p:nvPr/>
        </p:nvSpPr>
        <p:spPr>
          <a:xfrm>
            <a:off x="6677214" y="5625720"/>
            <a:ext cx="3891855" cy="646331"/>
          </a:xfrm>
          <a:prstGeom prst="rect">
            <a:avLst/>
          </a:prstGeom>
        </p:spPr>
        <p:txBody>
          <a:bodyPr wrap="square">
            <a:spAutoFit/>
          </a:bodyPr>
          <a:lstStyle/>
          <a:p>
            <a:r>
              <a:rPr lang="zh-CN" altLang="en-US" sz="3600" b="1" dirty="0" smtClean="0">
                <a:solidFill>
                  <a:schemeClr val="accent3"/>
                </a:solidFill>
                <a:latin typeface="微软雅黑" panose="020B0503020204020204" pitchFamily="34" charset="-122"/>
                <a:ea typeface="微软雅黑" panose="020B0503020204020204" pitchFamily="34" charset="-122"/>
              </a:rPr>
              <a:t>项目背景</a:t>
            </a:r>
            <a:endParaRPr lang="zh-CN" altLang="en-US" sz="3600" b="1" dirty="0">
              <a:solidFill>
                <a:schemeClr val="accent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36374211"/>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38600" y="3357563"/>
            <a:ext cx="6153150" cy="3062287"/>
          </a:xfrm>
          <a:prstGeom prst="rect">
            <a:avLst/>
          </a:prstGeom>
          <a:noFill/>
          <a:ln w="2540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grpSp>
        <p:nvGrpSpPr>
          <p:cNvPr id="26" name="组合 25"/>
          <p:cNvGrpSpPr/>
          <p:nvPr/>
        </p:nvGrpSpPr>
        <p:grpSpPr>
          <a:xfrm>
            <a:off x="1894053" y="1473245"/>
            <a:ext cx="3708462" cy="4653597"/>
            <a:chOff x="1894053" y="1821541"/>
            <a:chExt cx="3708462" cy="4419601"/>
          </a:xfrm>
        </p:grpSpPr>
        <p:sp>
          <p:nvSpPr>
            <p:cNvPr id="7" name="矩形 6"/>
            <p:cNvSpPr/>
            <p:nvPr/>
          </p:nvSpPr>
          <p:spPr>
            <a:xfrm>
              <a:off x="1894053" y="1821541"/>
              <a:ext cx="3708462" cy="4419601"/>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sz="2400" b="1" dirty="0">
                <a:latin typeface="Broadway" panose="04040905080B02020502" pitchFamily="82" charset="0"/>
                <a:ea typeface="方正清刻本悦宋简体" panose="02000000000000000000" pitchFamily="2" charset="-122"/>
              </a:endParaRPr>
            </a:p>
          </p:txBody>
        </p:sp>
        <p:sp>
          <p:nvSpPr>
            <p:cNvPr id="23" name="矩形 22"/>
            <p:cNvSpPr/>
            <p:nvPr/>
          </p:nvSpPr>
          <p:spPr>
            <a:xfrm>
              <a:off x="2289597" y="3126594"/>
              <a:ext cx="2917372" cy="274762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nSpc>
                  <a:spcPct val="130000"/>
                </a:lnSpc>
              </a:pPr>
              <a:r>
                <a:rPr lang="zh-CN" altLang="zh-CN" sz="1400" dirty="0">
                  <a:solidFill>
                    <a:schemeClr val="bg1">
                      <a:lumMod val="85000"/>
                    </a:schemeClr>
                  </a:solidFill>
                </a:rPr>
                <a:t>人才流失已经成了很多企业</a:t>
              </a:r>
              <a:r>
                <a:rPr lang="zh-CN" altLang="zh-CN" sz="1400" dirty="0">
                  <a:solidFill>
                    <a:schemeClr val="bg1">
                      <a:lumMod val="85000"/>
                    </a:schemeClr>
                  </a:solidFill>
                  <a:latin typeface="+mn-ea"/>
                </a:rPr>
                <a:t>正在面临的困境，关键人才的流</a:t>
              </a:r>
              <a:r>
                <a:rPr lang="zh-CN" altLang="en-US" sz="1400" dirty="0">
                  <a:solidFill>
                    <a:schemeClr val="bg1">
                      <a:lumMod val="85000"/>
                    </a:schemeClr>
                  </a:solidFill>
                  <a:latin typeface="+mn-ea"/>
                </a:rPr>
                <a:t>失</a:t>
              </a:r>
              <a:r>
                <a:rPr lang="zh-CN" altLang="zh-CN" sz="1400" dirty="0">
                  <a:solidFill>
                    <a:schemeClr val="bg1">
                      <a:lumMod val="85000"/>
                    </a:schemeClr>
                  </a:solidFill>
                  <a:latin typeface="+mn-ea"/>
                </a:rPr>
                <a:t>对企业的影响尤为明显。关键人才是非常稀缺的，面临着各个竞争对手的挖角而那里保留。客户为中心是很多企业的经营指标，而我们知道满意的客户来自于满意的员工，这层关系是非常深刻而明显的，所以提高员工满意度并了解员工真正不满意的原因就显得非常</a:t>
              </a:r>
              <a:r>
                <a:rPr lang="zh-CN" altLang="zh-CN" sz="1400" dirty="0">
                  <a:solidFill>
                    <a:schemeClr val="bg1">
                      <a:lumMod val="85000"/>
                    </a:schemeClr>
                  </a:solidFill>
                </a:rPr>
                <a:t>重要。</a:t>
              </a:r>
              <a:endParaRPr lang="zh-CN" altLang="zh-CN" sz="1400" dirty="0">
                <a:solidFill>
                  <a:schemeClr val="bg1">
                    <a:lumMod val="85000"/>
                  </a:schemeClr>
                </a:solidFill>
                <a:latin typeface="微软雅黑" panose="020B0503020204020204" pitchFamily="34" charset="-122"/>
                <a:ea typeface="微软雅黑" panose="020B0503020204020204" pitchFamily="34" charset="-122"/>
                <a:sym typeface="+mn-ea"/>
              </a:endParaRPr>
            </a:p>
          </p:txBody>
        </p:sp>
      </p:grpSp>
      <p:sp>
        <p:nvSpPr>
          <p:cNvPr id="4" name="矩形 3"/>
          <p:cNvSpPr/>
          <p:nvPr/>
        </p:nvSpPr>
        <p:spPr>
          <a:xfrm>
            <a:off x="2691610" y="1938847"/>
            <a:ext cx="2113345" cy="615539"/>
          </a:xfrm>
          <a:prstGeom prst="rect">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Light" panose="020B0502040204020203" pitchFamily="34" charset="-122"/>
                <a:ea typeface="微软雅黑 Light" panose="020B0502040204020203" pitchFamily="34" charset="-122"/>
              </a:rPr>
              <a:t>员工流失</a:t>
            </a:r>
            <a:r>
              <a:rPr lang="zh-CN" altLang="en-US" sz="2400" b="1" dirty="0">
                <a:solidFill>
                  <a:schemeClr val="bg1"/>
                </a:solidFill>
                <a:latin typeface="微软雅黑 Light" panose="020B0502040204020203" pitchFamily="34" charset="-122"/>
                <a:ea typeface="微软雅黑 Light" panose="020B0502040204020203" pitchFamily="34" charset="-122"/>
              </a:rPr>
              <a:t>分析</a:t>
            </a:r>
          </a:p>
        </p:txBody>
      </p:sp>
      <p:sp>
        <p:nvSpPr>
          <p:cNvPr id="9" name="矩形 8"/>
          <p:cNvSpPr/>
          <p:nvPr/>
        </p:nvSpPr>
        <p:spPr>
          <a:xfrm>
            <a:off x="6289746" y="3642470"/>
            <a:ext cx="736599" cy="646803"/>
          </a:xfrm>
          <a:prstGeom prst="rect">
            <a:avLst/>
          </a:prstGeom>
          <a:noFill/>
          <a:ln>
            <a:solidFill>
              <a:srgbClr val="404040"/>
            </a:solidFill>
          </a:ln>
          <a:effectLst>
            <a:outerShdw blurRad="292100" dist="63500" dir="8100000" sx="109000" sy="109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tx1">
                    <a:lumMod val="75000"/>
                    <a:lumOff val="25000"/>
                  </a:schemeClr>
                </a:solidFill>
                <a:latin typeface="微软雅黑 Light" panose="020B0502040204020203" pitchFamily="34" charset="-122"/>
                <a:ea typeface="微软雅黑 Light" panose="020B0502040204020203" pitchFamily="34" charset="-122"/>
              </a:rPr>
              <a:t>B</a:t>
            </a:r>
            <a:endParaRPr lang="zh-CN" altLang="en-US" sz="32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矩形 14"/>
          <p:cNvSpPr/>
          <p:nvPr/>
        </p:nvSpPr>
        <p:spPr>
          <a:xfrm>
            <a:off x="6289746" y="4943940"/>
            <a:ext cx="736599" cy="646803"/>
          </a:xfrm>
          <a:prstGeom prst="rect">
            <a:avLst/>
          </a:prstGeom>
          <a:noFill/>
          <a:ln>
            <a:solidFill>
              <a:srgbClr val="404040"/>
            </a:solidFill>
          </a:ln>
          <a:effectLst>
            <a:outerShdw blurRad="292100" dist="63500" dir="8100000" sx="109000" sy="109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tx1">
                    <a:lumMod val="75000"/>
                    <a:lumOff val="25000"/>
                  </a:schemeClr>
                </a:solidFill>
                <a:latin typeface="微软雅黑 Light" panose="020B0502040204020203" pitchFamily="34" charset="-122"/>
                <a:ea typeface="微软雅黑 Light" panose="020B0502040204020203" pitchFamily="34" charset="-122"/>
              </a:rPr>
              <a:t>C</a:t>
            </a:r>
            <a:endParaRPr lang="zh-CN" altLang="en-US" sz="32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8" name="矩形 17"/>
          <p:cNvSpPr/>
          <p:nvPr/>
        </p:nvSpPr>
        <p:spPr>
          <a:xfrm>
            <a:off x="6289745" y="2340999"/>
            <a:ext cx="736599" cy="646803"/>
          </a:xfrm>
          <a:prstGeom prst="rect">
            <a:avLst/>
          </a:prstGeom>
          <a:noFill/>
          <a:ln>
            <a:solidFill>
              <a:srgbClr val="404040"/>
            </a:solidFill>
          </a:ln>
          <a:effectLst>
            <a:outerShdw blurRad="292100" dist="63500" dir="8100000" sx="109000" sy="109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tx1">
                    <a:lumMod val="75000"/>
                    <a:lumOff val="25000"/>
                  </a:schemeClr>
                </a:solidFill>
                <a:latin typeface="微软雅黑 Light" panose="020B0502040204020203" pitchFamily="34" charset="-122"/>
                <a:ea typeface="微软雅黑 Light" panose="020B0502040204020203" pitchFamily="34" charset="-122"/>
              </a:rPr>
              <a:t>A</a:t>
            </a:r>
            <a:endParaRPr lang="zh-CN" altLang="en-US" sz="32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0" name="矩形 19"/>
          <p:cNvSpPr/>
          <p:nvPr/>
        </p:nvSpPr>
        <p:spPr>
          <a:xfrm>
            <a:off x="7098915" y="2430427"/>
            <a:ext cx="2768642" cy="569964"/>
          </a:xfrm>
          <a:prstGeom prst="rect">
            <a:avLst/>
          </a:prstGeom>
        </p:spPr>
        <p:txBody>
          <a:bodyPr wrap="square">
            <a:spAutoFit/>
          </a:bodyPr>
          <a:lstStyle/>
          <a:p>
            <a:pPr algn="just">
              <a:lnSpc>
                <a:spcPct val="150000"/>
              </a:lnSpc>
            </a:pPr>
            <a:r>
              <a:rPr lang="zh-CN" altLang="en-US" sz="1100" dirty="0">
                <a:solidFill>
                  <a:srgbClr val="404040"/>
                </a:solidFill>
                <a:latin typeface="微软雅黑 Light" panose="020B0502040204020203" pitchFamily="34" charset="-122"/>
                <a:ea typeface="微软雅黑 Light" panose="020B0502040204020203" pitchFamily="34" charset="-122"/>
              </a:rPr>
              <a:t>员工流失的原因有哪些？</a:t>
            </a:r>
            <a:endParaRPr lang="en-US" altLang="zh-CN" sz="1100" dirty="0">
              <a:solidFill>
                <a:srgbClr val="404040"/>
              </a:solidFill>
              <a:latin typeface="微软雅黑 Light" panose="020B0502040204020203" pitchFamily="34" charset="-122"/>
              <a:ea typeface="微软雅黑 Light" panose="020B0502040204020203" pitchFamily="34" charset="-122"/>
            </a:endParaRPr>
          </a:p>
          <a:p>
            <a:pPr algn="just">
              <a:lnSpc>
                <a:spcPct val="150000"/>
              </a:lnSpc>
            </a:pPr>
            <a:r>
              <a:rPr lang="zh-CN" altLang="en-US" sz="1100" dirty="0">
                <a:solidFill>
                  <a:srgbClr val="404040"/>
                </a:solidFill>
                <a:latin typeface="微软雅黑 Light" panose="020B0502040204020203" pitchFamily="34" charset="-122"/>
                <a:ea typeface="微软雅黑 Light" panose="020B0502040204020203" pitchFamily="34" charset="-122"/>
              </a:rPr>
              <a:t>那些原因是比较重要的？</a:t>
            </a:r>
          </a:p>
        </p:txBody>
      </p:sp>
      <p:sp>
        <p:nvSpPr>
          <p:cNvPr id="21" name="矩形 20"/>
          <p:cNvSpPr/>
          <p:nvPr/>
        </p:nvSpPr>
        <p:spPr>
          <a:xfrm>
            <a:off x="7098915" y="3712423"/>
            <a:ext cx="2768642" cy="569964"/>
          </a:xfrm>
          <a:prstGeom prst="rect">
            <a:avLst/>
          </a:prstGeom>
        </p:spPr>
        <p:txBody>
          <a:bodyPr wrap="square">
            <a:spAutoFit/>
          </a:bodyPr>
          <a:lstStyle/>
          <a:p>
            <a:pPr algn="just">
              <a:lnSpc>
                <a:spcPct val="150000"/>
              </a:lnSpc>
            </a:pPr>
            <a:r>
              <a:rPr lang="zh-CN" altLang="en-US" sz="1100" dirty="0">
                <a:solidFill>
                  <a:srgbClr val="404040"/>
                </a:solidFill>
                <a:latin typeface="微软雅黑 Light" panose="020B0502040204020203" pitchFamily="34" charset="-122"/>
                <a:ea typeface="微软雅黑 Light" panose="020B0502040204020203" pitchFamily="34" charset="-122"/>
              </a:rPr>
              <a:t>怎样预防员工流失？</a:t>
            </a:r>
            <a:endParaRPr lang="en-US" altLang="zh-CN" sz="1100" dirty="0">
              <a:solidFill>
                <a:srgbClr val="404040"/>
              </a:solidFill>
              <a:latin typeface="微软雅黑 Light" panose="020B0502040204020203" pitchFamily="34" charset="-122"/>
              <a:ea typeface="微软雅黑 Light" panose="020B0502040204020203" pitchFamily="34" charset="-122"/>
            </a:endParaRPr>
          </a:p>
          <a:p>
            <a:pPr algn="just">
              <a:lnSpc>
                <a:spcPct val="150000"/>
              </a:lnSpc>
            </a:pPr>
            <a:r>
              <a:rPr lang="zh-CN" altLang="en-US" sz="1100" dirty="0">
                <a:solidFill>
                  <a:srgbClr val="404040"/>
                </a:solidFill>
                <a:latin typeface="微软雅黑 Light" panose="020B0502040204020203" pitchFamily="34" charset="-122"/>
                <a:ea typeface="微软雅黑 Light" panose="020B0502040204020203" pitchFamily="34" charset="-122"/>
              </a:rPr>
              <a:t>怎样提高员工忠诚度</a:t>
            </a:r>
            <a:r>
              <a:rPr lang="zh-CN" altLang="en-US" sz="1100" dirty="0" smtClean="0">
                <a:solidFill>
                  <a:srgbClr val="404040"/>
                </a:solidFill>
                <a:latin typeface="微软雅黑 Light" panose="020B0502040204020203" pitchFamily="34" charset="-122"/>
                <a:ea typeface="微软雅黑 Light" panose="020B0502040204020203" pitchFamily="34" charset="-122"/>
              </a:rPr>
              <a:t>？</a:t>
            </a:r>
            <a:endParaRPr lang="en-US" altLang="zh-CN" sz="1100" dirty="0">
              <a:solidFill>
                <a:srgbClr val="404040"/>
              </a:solidFill>
              <a:latin typeface="微软雅黑 Light" panose="020B0502040204020203" pitchFamily="34" charset="-122"/>
              <a:ea typeface="微软雅黑 Light" panose="020B0502040204020203" pitchFamily="34" charset="-122"/>
            </a:endParaRPr>
          </a:p>
        </p:txBody>
      </p:sp>
      <p:sp>
        <p:nvSpPr>
          <p:cNvPr id="22" name="矩形 21"/>
          <p:cNvSpPr/>
          <p:nvPr/>
        </p:nvSpPr>
        <p:spPr>
          <a:xfrm>
            <a:off x="7098914" y="5013894"/>
            <a:ext cx="2768642" cy="569964"/>
          </a:xfrm>
          <a:prstGeom prst="rect">
            <a:avLst/>
          </a:prstGeom>
        </p:spPr>
        <p:txBody>
          <a:bodyPr wrap="square">
            <a:spAutoFit/>
          </a:bodyPr>
          <a:lstStyle/>
          <a:p>
            <a:pPr algn="just">
              <a:lnSpc>
                <a:spcPct val="150000"/>
              </a:lnSpc>
            </a:pPr>
            <a:r>
              <a:rPr lang="zh-CN" altLang="en-US" sz="1100" dirty="0">
                <a:solidFill>
                  <a:srgbClr val="404040"/>
                </a:solidFill>
                <a:latin typeface="微软雅黑 Light" panose="020B0502040204020203" pitchFamily="34" charset="-122"/>
                <a:ea typeface="微软雅黑 Light" panose="020B0502040204020203" pitchFamily="34" charset="-122"/>
              </a:rPr>
              <a:t>公司制度有哪些不足</a:t>
            </a:r>
            <a:r>
              <a:rPr lang="zh-CN" altLang="en-US" sz="1100" dirty="0" smtClean="0">
                <a:solidFill>
                  <a:srgbClr val="404040"/>
                </a:solidFill>
                <a:latin typeface="微软雅黑 Light" panose="020B0502040204020203" pitchFamily="34" charset="-122"/>
                <a:ea typeface="微软雅黑 Light" panose="020B0502040204020203" pitchFamily="34" charset="-122"/>
              </a:rPr>
              <a:t>？</a:t>
            </a:r>
            <a:endParaRPr lang="en-US" altLang="zh-CN" sz="1100" dirty="0" smtClean="0">
              <a:solidFill>
                <a:srgbClr val="404040"/>
              </a:solidFill>
              <a:latin typeface="微软雅黑 Light" panose="020B0502040204020203" pitchFamily="34" charset="-122"/>
              <a:ea typeface="微软雅黑 Light" panose="020B0502040204020203" pitchFamily="34" charset="-122"/>
            </a:endParaRPr>
          </a:p>
          <a:p>
            <a:pPr algn="just">
              <a:lnSpc>
                <a:spcPct val="150000"/>
              </a:lnSpc>
            </a:pPr>
            <a:r>
              <a:rPr lang="zh-CN" altLang="en-US" sz="1100" dirty="0">
                <a:solidFill>
                  <a:srgbClr val="404040"/>
                </a:solidFill>
                <a:latin typeface="微软雅黑 Light" panose="020B0502040204020203" pitchFamily="34" charset="-122"/>
                <a:ea typeface="微软雅黑 Light" panose="020B0502040204020203" pitchFamily="34" charset="-122"/>
              </a:rPr>
              <a:t>从哪</a:t>
            </a:r>
            <a:r>
              <a:rPr lang="zh-CN" altLang="en-US" sz="1100" dirty="0" smtClean="0">
                <a:solidFill>
                  <a:srgbClr val="404040"/>
                </a:solidFill>
                <a:latin typeface="微软雅黑 Light" panose="020B0502040204020203" pitchFamily="34" charset="-122"/>
                <a:ea typeface="微软雅黑 Light" panose="020B0502040204020203" pitchFamily="34" charset="-122"/>
              </a:rPr>
              <a:t>方面着手制度建设？</a:t>
            </a:r>
            <a:endParaRPr lang="zh-CN" altLang="en-US" sz="1100" dirty="0">
              <a:solidFill>
                <a:srgbClr val="404040"/>
              </a:solidFill>
              <a:latin typeface="微软雅黑 Light" panose="020B0502040204020203" pitchFamily="34" charset="-122"/>
              <a:ea typeface="微软雅黑 Light" panose="020B0502040204020203" pitchFamily="34" charset="-122"/>
            </a:endParaRPr>
          </a:p>
        </p:txBody>
      </p:sp>
      <p:sp>
        <p:nvSpPr>
          <p:cNvPr id="24" name="矩形 23">
            <a:extLst>
              <a:ext uri="{FF2B5EF4-FFF2-40B4-BE49-F238E27FC236}">
                <a16:creationId xmlns:a16="http://schemas.microsoft.com/office/drawing/2014/main" id="{69B4E243-8A9E-4791-B6E6-9DBF569A7135}"/>
              </a:ext>
            </a:extLst>
          </p:cNvPr>
          <p:cNvSpPr/>
          <p:nvPr/>
        </p:nvSpPr>
        <p:spPr>
          <a:xfrm>
            <a:off x="1205117" y="374127"/>
            <a:ext cx="1415773" cy="461665"/>
          </a:xfrm>
          <a:prstGeom prst="rect">
            <a:avLst/>
          </a:prstGeom>
          <a:noFill/>
        </p:spPr>
        <p:txBody>
          <a:bodyPr wrap="none">
            <a:spAutoFit/>
          </a:bodyPr>
          <a:lstStyle/>
          <a:p>
            <a:pPr algn="ct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项目背景</a:t>
            </a:r>
            <a:endPar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5" name="矩形 24">
            <a:extLst>
              <a:ext uri="{FF2B5EF4-FFF2-40B4-BE49-F238E27FC236}">
                <a16:creationId xmlns:a16="http://schemas.microsoft.com/office/drawing/2014/main" id="{0C3D1CBA-C8EF-4167-B901-5909A6045FA5}"/>
              </a:ext>
            </a:extLst>
          </p:cNvPr>
          <p:cNvSpPr/>
          <p:nvPr/>
        </p:nvSpPr>
        <p:spPr>
          <a:xfrm>
            <a:off x="258794" y="334428"/>
            <a:ext cx="698500" cy="546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lumMod val="75000"/>
                    <a:lumOff val="25000"/>
                  </a:schemeClr>
                </a:solidFill>
                <a:latin typeface="+mj-lt"/>
                <a:ea typeface="方正清刻本悦宋简体" panose="02000000000000000000" pitchFamily="2" charset="-122"/>
              </a:rPr>
              <a:t>1</a:t>
            </a:r>
            <a:endParaRPr lang="zh-CN" altLang="en-US" sz="2400" b="1" dirty="0">
              <a:solidFill>
                <a:schemeClr val="tx1">
                  <a:lumMod val="75000"/>
                  <a:lumOff val="25000"/>
                </a:schemeClr>
              </a:solidFill>
              <a:latin typeface="+mj-lt"/>
              <a:ea typeface="方正清刻本悦宋简体" panose="02000000000000000000" pitchFamily="2" charset="-122"/>
            </a:endParaRPr>
          </a:p>
        </p:txBody>
      </p:sp>
      <p:grpSp>
        <p:nvGrpSpPr>
          <p:cNvPr id="34" name="组合 33">
            <a:extLst>
              <a:ext uri="{FF2B5EF4-FFF2-40B4-BE49-F238E27FC236}">
                <a16:creationId xmlns:a16="http://schemas.microsoft.com/office/drawing/2014/main" id="{99BAE60B-3A9F-48FD-98D7-B1C0B2573068}"/>
              </a:ext>
            </a:extLst>
          </p:cNvPr>
          <p:cNvGrpSpPr/>
          <p:nvPr/>
        </p:nvGrpSpPr>
        <p:grpSpPr>
          <a:xfrm>
            <a:off x="346483" y="280751"/>
            <a:ext cx="523122" cy="653826"/>
            <a:chOff x="2668588" y="1189513"/>
            <a:chExt cx="3238500" cy="4047650"/>
          </a:xfrm>
        </p:grpSpPr>
        <p:grpSp>
          <p:nvGrpSpPr>
            <p:cNvPr id="35" name="组合 34">
              <a:extLst>
                <a:ext uri="{FF2B5EF4-FFF2-40B4-BE49-F238E27FC236}">
                  <a16:creationId xmlns:a16="http://schemas.microsoft.com/office/drawing/2014/main" id="{9BE4F813-3555-4157-8E1A-7EBEF52B4C08}"/>
                </a:ext>
              </a:extLst>
            </p:cNvPr>
            <p:cNvGrpSpPr/>
            <p:nvPr/>
          </p:nvGrpSpPr>
          <p:grpSpPr>
            <a:xfrm>
              <a:off x="2668588" y="1189513"/>
              <a:ext cx="3238500" cy="1309688"/>
              <a:chOff x="4478338" y="1241901"/>
              <a:chExt cx="3238500" cy="1309688"/>
            </a:xfrm>
          </p:grpSpPr>
          <p:sp>
            <p:nvSpPr>
              <p:cNvPr id="40" name="Freeform 5">
                <a:extLst>
                  <a:ext uri="{FF2B5EF4-FFF2-40B4-BE49-F238E27FC236}">
                    <a16:creationId xmlns:a16="http://schemas.microsoft.com/office/drawing/2014/main" id="{6271B923-0567-40D4-8F64-01CA71BE8157}"/>
                  </a:ext>
                </a:extLst>
              </p:cNvPr>
              <p:cNvSpPr/>
              <p:nvPr/>
            </p:nvSpPr>
            <p:spPr bwMode="auto">
              <a:xfrm>
                <a:off x="4478338" y="1241901"/>
                <a:ext cx="3238500" cy="1309688"/>
              </a:xfrm>
              <a:custGeom>
                <a:avLst/>
                <a:gdLst>
                  <a:gd name="T0" fmla="*/ 13 w 2040"/>
                  <a:gd name="T1" fmla="*/ 825 h 825"/>
                  <a:gd name="T2" fmla="*/ 13 w 2040"/>
                  <a:gd name="T3" fmla="*/ 603 h 825"/>
                  <a:gd name="T4" fmla="*/ 1020 w 2040"/>
                  <a:gd name="T5" fmla="*/ 22 h 825"/>
                  <a:gd name="T6" fmla="*/ 2026 w 2040"/>
                  <a:gd name="T7" fmla="*/ 603 h 825"/>
                  <a:gd name="T8" fmla="*/ 2026 w 2040"/>
                  <a:gd name="T9" fmla="*/ 825 h 825"/>
                  <a:gd name="T10" fmla="*/ 2040 w 2040"/>
                  <a:gd name="T11" fmla="*/ 825 h 825"/>
                  <a:gd name="T12" fmla="*/ 2040 w 2040"/>
                  <a:gd name="T13" fmla="*/ 591 h 825"/>
                  <a:gd name="T14" fmla="*/ 1020 w 2040"/>
                  <a:gd name="T15" fmla="*/ 0 h 825"/>
                  <a:gd name="T16" fmla="*/ 0 w 2040"/>
                  <a:gd name="T17" fmla="*/ 591 h 825"/>
                  <a:gd name="T18" fmla="*/ 0 w 2040"/>
                  <a:gd name="T19" fmla="*/ 825 h 825"/>
                  <a:gd name="T20" fmla="*/ 13 w 2040"/>
                  <a:gd name="T21" fmla="*/ 825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5">
                    <a:moveTo>
                      <a:pt x="13" y="825"/>
                    </a:moveTo>
                    <a:lnTo>
                      <a:pt x="13" y="603"/>
                    </a:lnTo>
                    <a:lnTo>
                      <a:pt x="1020" y="22"/>
                    </a:lnTo>
                    <a:lnTo>
                      <a:pt x="2026" y="603"/>
                    </a:lnTo>
                    <a:lnTo>
                      <a:pt x="2026" y="825"/>
                    </a:lnTo>
                    <a:lnTo>
                      <a:pt x="2040" y="825"/>
                    </a:lnTo>
                    <a:lnTo>
                      <a:pt x="2040" y="591"/>
                    </a:lnTo>
                    <a:lnTo>
                      <a:pt x="1020" y="0"/>
                    </a:lnTo>
                    <a:lnTo>
                      <a:pt x="0" y="591"/>
                    </a:lnTo>
                    <a:lnTo>
                      <a:pt x="0" y="825"/>
                    </a:lnTo>
                    <a:lnTo>
                      <a:pt x="13" y="82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41" name="Freeform 9">
                <a:extLst>
                  <a:ext uri="{FF2B5EF4-FFF2-40B4-BE49-F238E27FC236}">
                    <a16:creationId xmlns:a16="http://schemas.microsoft.com/office/drawing/2014/main" id="{32A26DE9-0C64-4971-B5FD-8B7BAB0F4B8F}"/>
                  </a:ext>
                </a:extLst>
              </p:cNvPr>
              <p:cNvSpPr/>
              <p:nvPr/>
            </p:nvSpPr>
            <p:spPr bwMode="auto">
              <a:xfrm>
                <a:off x="4592638" y="1386364"/>
                <a:ext cx="3008313" cy="1165225"/>
              </a:xfrm>
              <a:custGeom>
                <a:avLst/>
                <a:gdLst>
                  <a:gd name="T0" fmla="*/ 66 w 1895"/>
                  <a:gd name="T1" fmla="*/ 734 h 734"/>
                  <a:gd name="T2" fmla="*/ 66 w 1895"/>
                  <a:gd name="T3" fmla="*/ 587 h 734"/>
                  <a:gd name="T4" fmla="*/ 944 w 1895"/>
                  <a:gd name="T5" fmla="*/ 81 h 734"/>
                  <a:gd name="T6" fmla="*/ 1822 w 1895"/>
                  <a:gd name="T7" fmla="*/ 587 h 734"/>
                  <a:gd name="T8" fmla="*/ 1822 w 1895"/>
                  <a:gd name="T9" fmla="*/ 734 h 734"/>
                  <a:gd name="T10" fmla="*/ 1895 w 1895"/>
                  <a:gd name="T11" fmla="*/ 734 h 734"/>
                  <a:gd name="T12" fmla="*/ 1895 w 1895"/>
                  <a:gd name="T13" fmla="*/ 546 h 734"/>
                  <a:gd name="T14" fmla="*/ 948 w 1895"/>
                  <a:gd name="T15" fmla="*/ 0 h 734"/>
                  <a:gd name="T16" fmla="*/ 0 w 1895"/>
                  <a:gd name="T17" fmla="*/ 546 h 734"/>
                  <a:gd name="T18" fmla="*/ 0 w 1895"/>
                  <a:gd name="T19" fmla="*/ 734 h 734"/>
                  <a:gd name="T20" fmla="*/ 66 w 1895"/>
                  <a:gd name="T21"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4">
                    <a:moveTo>
                      <a:pt x="66" y="734"/>
                    </a:moveTo>
                    <a:lnTo>
                      <a:pt x="66" y="587"/>
                    </a:lnTo>
                    <a:lnTo>
                      <a:pt x="944" y="81"/>
                    </a:lnTo>
                    <a:lnTo>
                      <a:pt x="1822" y="587"/>
                    </a:lnTo>
                    <a:lnTo>
                      <a:pt x="1822" y="734"/>
                    </a:lnTo>
                    <a:lnTo>
                      <a:pt x="1895" y="734"/>
                    </a:lnTo>
                    <a:lnTo>
                      <a:pt x="1895" y="546"/>
                    </a:lnTo>
                    <a:lnTo>
                      <a:pt x="948" y="0"/>
                    </a:lnTo>
                    <a:lnTo>
                      <a:pt x="0" y="546"/>
                    </a:lnTo>
                    <a:lnTo>
                      <a:pt x="0" y="734"/>
                    </a:lnTo>
                    <a:lnTo>
                      <a:pt x="66" y="73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nvGrpSpPr>
            <p:cNvPr id="36" name="组合 35">
              <a:extLst>
                <a:ext uri="{FF2B5EF4-FFF2-40B4-BE49-F238E27FC236}">
                  <a16:creationId xmlns:a16="http://schemas.microsoft.com/office/drawing/2014/main" id="{F3E24FB4-4A65-46A2-8453-8AF4F6392865}"/>
                </a:ext>
              </a:extLst>
            </p:cNvPr>
            <p:cNvGrpSpPr/>
            <p:nvPr/>
          </p:nvGrpSpPr>
          <p:grpSpPr>
            <a:xfrm>
              <a:off x="2668588" y="3924300"/>
              <a:ext cx="3238500" cy="1312863"/>
              <a:chOff x="4478338" y="3976688"/>
              <a:chExt cx="3238500" cy="1312863"/>
            </a:xfrm>
          </p:grpSpPr>
          <p:sp>
            <p:nvSpPr>
              <p:cNvPr id="37" name="Freeform 6">
                <a:extLst>
                  <a:ext uri="{FF2B5EF4-FFF2-40B4-BE49-F238E27FC236}">
                    <a16:creationId xmlns:a16="http://schemas.microsoft.com/office/drawing/2014/main" id="{C721474A-E4BD-47CA-846B-A4CDDE8820B3}"/>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 name="T20" fmla="*/ 1020 w 2040"/>
                  <a:gd name="T21" fmla="*/ 80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lnTo>
                      <a:pt x="1020" y="80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8" name="Freeform 7">
                <a:extLst>
                  <a:ext uri="{FF2B5EF4-FFF2-40B4-BE49-F238E27FC236}">
                    <a16:creationId xmlns:a16="http://schemas.microsoft.com/office/drawing/2014/main" id="{E7CD8574-0763-4CB8-A9B5-A830B3CFDF38}"/>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8">
                <a:extLst>
                  <a:ext uri="{FF2B5EF4-FFF2-40B4-BE49-F238E27FC236}">
                    <a16:creationId xmlns:a16="http://schemas.microsoft.com/office/drawing/2014/main" id="{AE375CE2-8E72-4059-BAD6-9286D5269739}"/>
                  </a:ext>
                </a:extLst>
              </p:cNvPr>
              <p:cNvSpPr/>
              <p:nvPr/>
            </p:nvSpPr>
            <p:spPr bwMode="auto">
              <a:xfrm>
                <a:off x="4592638" y="3976688"/>
                <a:ext cx="3008313" cy="1171575"/>
              </a:xfrm>
              <a:custGeom>
                <a:avLst/>
                <a:gdLst>
                  <a:gd name="T0" fmla="*/ 1822 w 1895"/>
                  <a:gd name="T1" fmla="*/ 0 h 738"/>
                  <a:gd name="T2" fmla="*/ 1822 w 1895"/>
                  <a:gd name="T3" fmla="*/ 150 h 738"/>
                  <a:gd name="T4" fmla="*/ 944 w 1895"/>
                  <a:gd name="T5" fmla="*/ 655 h 738"/>
                  <a:gd name="T6" fmla="*/ 66 w 1895"/>
                  <a:gd name="T7" fmla="*/ 150 h 738"/>
                  <a:gd name="T8" fmla="*/ 66 w 1895"/>
                  <a:gd name="T9" fmla="*/ 0 h 738"/>
                  <a:gd name="T10" fmla="*/ 0 w 1895"/>
                  <a:gd name="T11" fmla="*/ 0 h 738"/>
                  <a:gd name="T12" fmla="*/ 0 w 1895"/>
                  <a:gd name="T13" fmla="*/ 192 h 738"/>
                  <a:gd name="T14" fmla="*/ 948 w 1895"/>
                  <a:gd name="T15" fmla="*/ 738 h 738"/>
                  <a:gd name="T16" fmla="*/ 1895 w 1895"/>
                  <a:gd name="T17" fmla="*/ 192 h 738"/>
                  <a:gd name="T18" fmla="*/ 1895 w 1895"/>
                  <a:gd name="T19" fmla="*/ 0 h 738"/>
                  <a:gd name="T20" fmla="*/ 1822 w 1895"/>
                  <a:gd name="T21"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8">
                    <a:moveTo>
                      <a:pt x="1822" y="0"/>
                    </a:moveTo>
                    <a:lnTo>
                      <a:pt x="1822" y="150"/>
                    </a:lnTo>
                    <a:lnTo>
                      <a:pt x="944" y="655"/>
                    </a:lnTo>
                    <a:lnTo>
                      <a:pt x="66" y="150"/>
                    </a:lnTo>
                    <a:lnTo>
                      <a:pt x="66" y="0"/>
                    </a:lnTo>
                    <a:lnTo>
                      <a:pt x="0" y="0"/>
                    </a:lnTo>
                    <a:lnTo>
                      <a:pt x="0" y="192"/>
                    </a:lnTo>
                    <a:lnTo>
                      <a:pt x="948" y="738"/>
                    </a:lnTo>
                    <a:lnTo>
                      <a:pt x="1895" y="192"/>
                    </a:lnTo>
                    <a:lnTo>
                      <a:pt x="1895" y="0"/>
                    </a:lnTo>
                    <a:lnTo>
                      <a:pt x="1822"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spTree>
  </p:cSld>
  <p:clrMapOvr>
    <a:masterClrMapping/>
  </p:clrMapOvr>
  <mc:AlternateContent xmlns:mc="http://schemas.openxmlformats.org/markup-compatibility/2006" xmlns:p14="http://schemas.microsoft.com/office/powerpoint/2010/main">
    <mc:Choice Requires="p14">
      <p:transition spd="slow" p14:dur="1250" advTm="0">
        <p:randomBar dir="vert"/>
      </p:transition>
    </mc:Choice>
    <mc:Fallback xmlns="">
      <p:transition spd="slow" advTm="0">
        <p:randomBar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75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75000">
                                          <p:cBhvr additive="base">
                                            <p:cTn id="7" dur="2000" fill="hold"/>
                                            <p:tgtEl>
                                              <p:spTgt spid="4"/>
                                            </p:tgtEl>
                                            <p:attrNameLst>
                                              <p:attrName>ppt_x</p:attrName>
                                            </p:attrNameLst>
                                          </p:cBhvr>
                                          <p:tavLst>
                                            <p:tav tm="0">
                                              <p:val>
                                                <p:strVal val="#ppt_x"/>
                                              </p:val>
                                            </p:tav>
                                            <p:tav tm="100000">
                                              <p:val>
                                                <p:strVal val="#ppt_x"/>
                                              </p:val>
                                            </p:tav>
                                          </p:tavLst>
                                        </p:anim>
                                        <p:anim calcmode="lin" valueType="num" p14:bounceEnd="75000">
                                          <p:cBhvr additive="base">
                                            <p:cTn id="8" dur="2000" fill="hold"/>
                                            <p:tgtEl>
                                              <p:spTgt spid="4"/>
                                            </p:tgtEl>
                                            <p:attrNameLst>
                                              <p:attrName>ppt_y</p:attrName>
                                            </p:attrNameLst>
                                          </p:cBhvr>
                                          <p:tavLst>
                                            <p:tav tm="0">
                                              <p:val>
                                                <p:strVal val="1+#ppt_h/2"/>
                                              </p:val>
                                            </p:tav>
                                            <p:tav tm="100000">
                                              <p:val>
                                                <p:strVal val="#ppt_y"/>
                                              </p:val>
                                            </p:tav>
                                          </p:tavLst>
                                        </p:anim>
                                      </p:childTnLst>
                                    </p:cTn>
                                  </p:par>
                                  <p:par>
                                    <p:cTn id="9" presetID="14" presetClass="entr" presetSubtype="10" fill="hold" nodeType="withEffect">
                                      <p:stCondLst>
                                        <p:cond delay="500"/>
                                      </p:stCondLst>
                                      <p:childTnLst>
                                        <p:set>
                                          <p:cBhvr>
                                            <p:cTn id="10" dur="1" fill="hold">
                                              <p:stCondLst>
                                                <p:cond delay="0"/>
                                              </p:stCondLst>
                                            </p:cTn>
                                            <p:tgtEl>
                                              <p:spTgt spid="26"/>
                                            </p:tgtEl>
                                            <p:attrNameLst>
                                              <p:attrName>style.visibility</p:attrName>
                                            </p:attrNameLst>
                                          </p:cBhvr>
                                          <p:to>
                                            <p:strVal val="visible"/>
                                          </p:to>
                                        </p:set>
                                        <p:animEffect transition="in" filter="randombar(horizontal)">
                                          <p:cBhvr>
                                            <p:cTn id="11" dur="500"/>
                                            <p:tgtEl>
                                              <p:spTgt spid="26"/>
                                            </p:tgtEl>
                                          </p:cBhvr>
                                        </p:animEffect>
                                      </p:childTnLst>
                                    </p:cTn>
                                  </p:par>
                                </p:childTnLst>
                              </p:cTn>
                            </p:par>
                            <p:par>
                              <p:cTn id="12" fill="hold">
                                <p:stCondLst>
                                  <p:cond delay="2000"/>
                                </p:stCondLst>
                                <p:childTnLst>
                                  <p:par>
                                    <p:cTn id="13" presetID="21" presetClass="entr" presetSubtype="1"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heel(1)">
                                          <p:cBhvr>
                                            <p:cTn id="15" dur="750"/>
                                            <p:tgtEl>
                                              <p:spTgt spid="2"/>
                                            </p:tgtEl>
                                          </p:cBhvr>
                                        </p:animEffect>
                                      </p:childTnLst>
                                    </p:cTn>
                                  </p:par>
                                </p:childTnLst>
                              </p:cTn>
                            </p:par>
                            <p:par>
                              <p:cTn id="16" fill="hold">
                                <p:stCondLst>
                                  <p:cond delay="30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14" presetClass="entr" presetSubtype="10" fill="hold" grpId="0" nodeType="withEffect">
                                      <p:stCondLst>
                                        <p:cond delay="500"/>
                                      </p:stCondLst>
                                      <p:childTnLst>
                                        <p:set>
                                          <p:cBhvr>
                                            <p:cTn id="33" dur="1" fill="hold">
                                              <p:stCondLst>
                                                <p:cond delay="0"/>
                                              </p:stCondLst>
                                            </p:cTn>
                                            <p:tgtEl>
                                              <p:spTgt spid="20"/>
                                            </p:tgtEl>
                                            <p:attrNameLst>
                                              <p:attrName>style.visibility</p:attrName>
                                            </p:attrNameLst>
                                          </p:cBhvr>
                                          <p:to>
                                            <p:strVal val="visible"/>
                                          </p:to>
                                        </p:set>
                                        <p:animEffect transition="in" filter="randombar(horizontal)">
                                          <p:cBhvr>
                                            <p:cTn id="34" dur="500"/>
                                            <p:tgtEl>
                                              <p:spTgt spid="20"/>
                                            </p:tgtEl>
                                          </p:cBhvr>
                                        </p:animEffect>
                                      </p:childTnLst>
                                    </p:cTn>
                                  </p:par>
                                  <p:par>
                                    <p:cTn id="35" presetID="14" presetClass="entr" presetSubtype="10"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Effect transition="in" filter="randombar(horizontal)">
                                          <p:cBhvr>
                                            <p:cTn id="37" dur="500"/>
                                            <p:tgtEl>
                                              <p:spTgt spid="21"/>
                                            </p:tgtEl>
                                          </p:cBhvr>
                                        </p:animEffect>
                                      </p:childTnLst>
                                    </p:cTn>
                                  </p:par>
                                  <p:par>
                                    <p:cTn id="38" presetID="14" presetClass="entr" presetSubtype="10" fill="hold" grpId="0" nodeType="withEffect">
                                      <p:stCondLst>
                                        <p:cond delay="500"/>
                                      </p:stCondLst>
                                      <p:childTnLst>
                                        <p:set>
                                          <p:cBhvr>
                                            <p:cTn id="39" dur="1" fill="hold">
                                              <p:stCondLst>
                                                <p:cond delay="0"/>
                                              </p:stCondLst>
                                            </p:cTn>
                                            <p:tgtEl>
                                              <p:spTgt spid="22"/>
                                            </p:tgtEl>
                                            <p:attrNameLst>
                                              <p:attrName>style.visibility</p:attrName>
                                            </p:attrNameLst>
                                          </p:cBhvr>
                                          <p:to>
                                            <p:strVal val="visible"/>
                                          </p:to>
                                        </p:set>
                                        <p:animEffect transition="in" filter="randombar(horizontal)">
                                          <p:cBhvr>
                                            <p:cTn id="4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9" grpId="0" animBg="1"/>
          <p:bldP spid="15" grpId="0" animBg="1"/>
          <p:bldP spid="18" grpId="0" animBg="1"/>
          <p:bldP spid="20" grpId="0"/>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par>
                                    <p:cTn id="9" presetID="14" presetClass="entr" presetSubtype="10" fill="hold" nodeType="withEffect">
                                      <p:stCondLst>
                                        <p:cond delay="500"/>
                                      </p:stCondLst>
                                      <p:childTnLst>
                                        <p:set>
                                          <p:cBhvr>
                                            <p:cTn id="10" dur="1" fill="hold">
                                              <p:stCondLst>
                                                <p:cond delay="0"/>
                                              </p:stCondLst>
                                            </p:cTn>
                                            <p:tgtEl>
                                              <p:spTgt spid="26"/>
                                            </p:tgtEl>
                                            <p:attrNameLst>
                                              <p:attrName>style.visibility</p:attrName>
                                            </p:attrNameLst>
                                          </p:cBhvr>
                                          <p:to>
                                            <p:strVal val="visible"/>
                                          </p:to>
                                        </p:set>
                                        <p:animEffect transition="in" filter="randombar(horizontal)">
                                          <p:cBhvr>
                                            <p:cTn id="11" dur="500"/>
                                            <p:tgtEl>
                                              <p:spTgt spid="26"/>
                                            </p:tgtEl>
                                          </p:cBhvr>
                                        </p:animEffect>
                                      </p:childTnLst>
                                    </p:cTn>
                                  </p:par>
                                </p:childTnLst>
                              </p:cTn>
                            </p:par>
                            <p:par>
                              <p:cTn id="12" fill="hold">
                                <p:stCondLst>
                                  <p:cond delay="2000"/>
                                </p:stCondLst>
                                <p:childTnLst>
                                  <p:par>
                                    <p:cTn id="13" presetID="21" presetClass="entr" presetSubtype="1"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heel(1)">
                                          <p:cBhvr>
                                            <p:cTn id="15" dur="750"/>
                                            <p:tgtEl>
                                              <p:spTgt spid="2"/>
                                            </p:tgtEl>
                                          </p:cBhvr>
                                        </p:animEffect>
                                      </p:childTnLst>
                                    </p:cTn>
                                  </p:par>
                                </p:childTnLst>
                              </p:cTn>
                            </p:par>
                            <p:par>
                              <p:cTn id="16" fill="hold">
                                <p:stCondLst>
                                  <p:cond delay="30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14" presetClass="entr" presetSubtype="10" fill="hold" grpId="0" nodeType="withEffect">
                                      <p:stCondLst>
                                        <p:cond delay="500"/>
                                      </p:stCondLst>
                                      <p:childTnLst>
                                        <p:set>
                                          <p:cBhvr>
                                            <p:cTn id="33" dur="1" fill="hold">
                                              <p:stCondLst>
                                                <p:cond delay="0"/>
                                              </p:stCondLst>
                                            </p:cTn>
                                            <p:tgtEl>
                                              <p:spTgt spid="20"/>
                                            </p:tgtEl>
                                            <p:attrNameLst>
                                              <p:attrName>style.visibility</p:attrName>
                                            </p:attrNameLst>
                                          </p:cBhvr>
                                          <p:to>
                                            <p:strVal val="visible"/>
                                          </p:to>
                                        </p:set>
                                        <p:animEffect transition="in" filter="randombar(horizontal)">
                                          <p:cBhvr>
                                            <p:cTn id="34" dur="500"/>
                                            <p:tgtEl>
                                              <p:spTgt spid="20"/>
                                            </p:tgtEl>
                                          </p:cBhvr>
                                        </p:animEffect>
                                      </p:childTnLst>
                                    </p:cTn>
                                  </p:par>
                                  <p:par>
                                    <p:cTn id="35" presetID="14" presetClass="entr" presetSubtype="10"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Effect transition="in" filter="randombar(horizontal)">
                                          <p:cBhvr>
                                            <p:cTn id="37" dur="500"/>
                                            <p:tgtEl>
                                              <p:spTgt spid="21"/>
                                            </p:tgtEl>
                                          </p:cBhvr>
                                        </p:animEffect>
                                      </p:childTnLst>
                                    </p:cTn>
                                  </p:par>
                                  <p:par>
                                    <p:cTn id="38" presetID="14" presetClass="entr" presetSubtype="10" fill="hold" grpId="0" nodeType="withEffect">
                                      <p:stCondLst>
                                        <p:cond delay="500"/>
                                      </p:stCondLst>
                                      <p:childTnLst>
                                        <p:set>
                                          <p:cBhvr>
                                            <p:cTn id="39" dur="1" fill="hold">
                                              <p:stCondLst>
                                                <p:cond delay="0"/>
                                              </p:stCondLst>
                                            </p:cTn>
                                            <p:tgtEl>
                                              <p:spTgt spid="22"/>
                                            </p:tgtEl>
                                            <p:attrNameLst>
                                              <p:attrName>style.visibility</p:attrName>
                                            </p:attrNameLst>
                                          </p:cBhvr>
                                          <p:to>
                                            <p:strVal val="visible"/>
                                          </p:to>
                                        </p:set>
                                        <p:animEffect transition="in" filter="randombar(horizontal)">
                                          <p:cBhvr>
                                            <p:cTn id="4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9" grpId="0" animBg="1"/>
          <p:bldP spid="15" grpId="0" animBg="1"/>
          <p:bldP spid="18" grpId="0" animBg="1"/>
          <p:bldP spid="20" grpId="0"/>
          <p:bldP spid="21" grpId="0"/>
          <p:bldP spid="22"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00358" y="3050501"/>
            <a:ext cx="2505041" cy="3044490"/>
          </a:xfrm>
          <a:prstGeom prst="rect">
            <a:avLst/>
          </a:prstGeom>
          <a:noFill/>
          <a:ln w="2540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grpSp>
        <p:nvGrpSpPr>
          <p:cNvPr id="24" name="组合 23"/>
          <p:cNvGrpSpPr/>
          <p:nvPr/>
        </p:nvGrpSpPr>
        <p:grpSpPr>
          <a:xfrm>
            <a:off x="1934452" y="1434026"/>
            <a:ext cx="9054518" cy="1258148"/>
            <a:chOff x="1492555" y="1463494"/>
            <a:chExt cx="9054518" cy="1258148"/>
          </a:xfrm>
        </p:grpSpPr>
        <p:sp>
          <p:nvSpPr>
            <p:cNvPr id="4" name="矩形 3"/>
            <p:cNvSpPr/>
            <p:nvPr/>
          </p:nvSpPr>
          <p:spPr>
            <a:xfrm>
              <a:off x="1492555" y="1909112"/>
              <a:ext cx="9054518" cy="812530"/>
            </a:xfrm>
            <a:prstGeom prst="rect">
              <a:avLst/>
            </a:prstGeom>
          </p:spPr>
          <p:txBody>
            <a:bodyPr wrap="square">
              <a:spAutoFit/>
            </a:bodyPr>
            <a:lstStyle/>
            <a:p>
              <a:pPr>
                <a:lnSpc>
                  <a:spcPct val="130000"/>
                </a:lnSpc>
              </a:pPr>
              <a:r>
                <a:rPr lang="en-US" altLang="zh-CN" sz="1200" dirty="0" smtClean="0">
                  <a:solidFill>
                    <a:schemeClr val="tx1">
                      <a:lumMod val="75000"/>
                      <a:lumOff val="25000"/>
                    </a:schemeClr>
                  </a:solidFill>
                </a:rPr>
                <a:t>      </a:t>
              </a:r>
              <a:r>
                <a:rPr lang="zh-CN" altLang="zh-CN" sz="1200" dirty="0" smtClean="0">
                  <a:solidFill>
                    <a:schemeClr val="tx1">
                      <a:lumMod val="75000"/>
                      <a:lumOff val="25000"/>
                    </a:schemeClr>
                  </a:solidFill>
                </a:rPr>
                <a:t>人才</a:t>
              </a:r>
              <a:r>
                <a:rPr lang="zh-CN" altLang="zh-CN" sz="1200" dirty="0">
                  <a:solidFill>
                    <a:schemeClr val="tx1">
                      <a:lumMod val="75000"/>
                      <a:lumOff val="25000"/>
                    </a:schemeClr>
                  </a:solidFill>
                </a:rPr>
                <a:t>流失已经成了很多企业</a:t>
              </a:r>
              <a:r>
                <a:rPr lang="zh-CN" altLang="zh-CN" sz="1200" dirty="0">
                  <a:solidFill>
                    <a:schemeClr val="tx1">
                      <a:lumMod val="75000"/>
                      <a:lumOff val="25000"/>
                    </a:schemeClr>
                  </a:solidFill>
                  <a:latin typeface="+mn-ea"/>
                </a:rPr>
                <a:t>正在面临的困境，关键人才的流</a:t>
              </a:r>
              <a:r>
                <a:rPr lang="zh-CN" altLang="en-US" sz="1200" dirty="0">
                  <a:solidFill>
                    <a:schemeClr val="tx1">
                      <a:lumMod val="75000"/>
                      <a:lumOff val="25000"/>
                    </a:schemeClr>
                  </a:solidFill>
                  <a:latin typeface="+mn-ea"/>
                </a:rPr>
                <a:t>失</a:t>
              </a:r>
              <a:r>
                <a:rPr lang="zh-CN" altLang="zh-CN" sz="1200" dirty="0">
                  <a:solidFill>
                    <a:schemeClr val="tx1">
                      <a:lumMod val="75000"/>
                      <a:lumOff val="25000"/>
                    </a:schemeClr>
                  </a:solidFill>
                  <a:latin typeface="+mn-ea"/>
                </a:rPr>
                <a:t>对企业的影响尤为明显</a:t>
              </a:r>
              <a:r>
                <a:rPr lang="zh-CN" altLang="zh-CN" sz="1200" dirty="0" smtClean="0">
                  <a:solidFill>
                    <a:schemeClr val="tx1">
                      <a:lumMod val="75000"/>
                      <a:lumOff val="25000"/>
                    </a:schemeClr>
                  </a:solidFill>
                  <a:latin typeface="+mn-ea"/>
                </a:rPr>
                <a:t>。人</a:t>
              </a:r>
              <a:r>
                <a:rPr lang="zh-CN" altLang="zh-CN" sz="1200" dirty="0">
                  <a:solidFill>
                    <a:schemeClr val="tx1">
                      <a:lumMod val="75000"/>
                      <a:lumOff val="25000"/>
                    </a:schemeClr>
                  </a:solidFill>
                  <a:latin typeface="+mn-ea"/>
                </a:rPr>
                <a:t>才是非常稀缺的，面临着各个竞争对手的挖</a:t>
              </a:r>
              <a:r>
                <a:rPr lang="zh-CN" altLang="zh-CN" sz="1200" dirty="0" smtClean="0">
                  <a:solidFill>
                    <a:schemeClr val="tx1">
                      <a:lumMod val="75000"/>
                      <a:lumOff val="25000"/>
                    </a:schemeClr>
                  </a:solidFill>
                  <a:latin typeface="+mn-ea"/>
                </a:rPr>
                <a:t>角。</a:t>
              </a:r>
              <a:r>
                <a:rPr lang="zh-CN" altLang="en-US" sz="1200" dirty="0" smtClean="0">
                  <a:solidFill>
                    <a:schemeClr val="tx1">
                      <a:lumMod val="75000"/>
                      <a:lumOff val="25000"/>
                    </a:schemeClr>
                  </a:solidFill>
                  <a:latin typeface="+mn-ea"/>
                </a:rPr>
                <a:t>我们该如何减少企业人才的流失</a:t>
              </a:r>
              <a:r>
                <a:rPr lang="zh-CN" altLang="zh-CN" sz="1200" dirty="0" smtClean="0">
                  <a:solidFill>
                    <a:schemeClr val="tx1">
                      <a:lumMod val="75000"/>
                      <a:lumOff val="25000"/>
                    </a:schemeClr>
                  </a:solidFill>
                  <a:latin typeface="+mn-ea"/>
                </a:rPr>
                <a:t>，</a:t>
              </a:r>
              <a:r>
                <a:rPr lang="zh-CN" altLang="en-US" sz="1200" dirty="0" smtClean="0">
                  <a:solidFill>
                    <a:schemeClr val="tx1">
                      <a:lumMod val="75000"/>
                      <a:lumOff val="25000"/>
                    </a:schemeClr>
                  </a:solidFill>
                  <a:latin typeface="+mn-ea"/>
                </a:rPr>
                <a:t>是非常迫切和重要的</a:t>
              </a:r>
              <a:r>
                <a:rPr lang="zh-CN" altLang="zh-CN" sz="1200" dirty="0" smtClean="0">
                  <a:solidFill>
                    <a:schemeClr val="tx1">
                      <a:lumMod val="75000"/>
                      <a:lumOff val="25000"/>
                    </a:schemeClr>
                  </a:solidFill>
                  <a:latin typeface="+mn-ea"/>
                </a:rPr>
                <a:t>，</a:t>
              </a:r>
              <a:r>
                <a:rPr lang="zh-CN" altLang="en-US" sz="1200" dirty="0" smtClean="0">
                  <a:solidFill>
                    <a:schemeClr val="tx1">
                      <a:lumMod val="75000"/>
                      <a:lumOff val="25000"/>
                    </a:schemeClr>
                  </a:solidFill>
                  <a:latin typeface="+mn-ea"/>
                </a:rPr>
                <a:t>在这里我们运用了流行的数据分析方法，通过</a:t>
              </a:r>
              <a:r>
                <a:rPr lang="en-US" altLang="zh-CN" sz="1200" dirty="0" smtClean="0">
                  <a:solidFill>
                    <a:schemeClr val="tx1">
                      <a:lumMod val="75000"/>
                      <a:lumOff val="25000"/>
                    </a:schemeClr>
                  </a:solidFill>
                  <a:latin typeface="+mn-ea"/>
                </a:rPr>
                <a:t>Python</a:t>
              </a:r>
              <a:r>
                <a:rPr lang="zh-CN" altLang="en-US" sz="1200" dirty="0" smtClean="0">
                  <a:solidFill>
                    <a:schemeClr val="tx1">
                      <a:lumMod val="75000"/>
                      <a:lumOff val="25000"/>
                    </a:schemeClr>
                  </a:solidFill>
                  <a:latin typeface="+mn-ea"/>
                </a:rPr>
                <a:t>建模，预测人才流失，发觉人才流失的原因，并提出了针对性的建议</a:t>
              </a:r>
              <a:r>
                <a:rPr lang="zh-CN" altLang="zh-CN" sz="1200" dirty="0" smtClean="0">
                  <a:solidFill>
                    <a:schemeClr val="tx1">
                      <a:lumMod val="75000"/>
                      <a:lumOff val="25000"/>
                    </a:schemeClr>
                  </a:solidFill>
                </a:rPr>
                <a:t>。</a:t>
              </a:r>
              <a:endParaRPr lang="zh-CN" altLang="zh-CN" sz="1200"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
          <p:nvSpPr>
            <p:cNvPr id="5" name="矩形 4"/>
            <p:cNvSpPr/>
            <p:nvPr/>
          </p:nvSpPr>
          <p:spPr>
            <a:xfrm>
              <a:off x="1600758" y="1463494"/>
              <a:ext cx="1415772" cy="417743"/>
            </a:xfrm>
            <a:prstGeom prst="rect">
              <a:avLst/>
            </a:prstGeom>
          </p:spPr>
          <p:txBody>
            <a:bodyPr wrap="none">
              <a:spAutoFit/>
            </a:bodyPr>
            <a:lstStyle/>
            <a:p>
              <a:pPr algn="just">
                <a:lnSpc>
                  <a:spcPct val="150000"/>
                </a:lnSpc>
              </a:pPr>
              <a:r>
                <a:rPr lang="zh-CN" altLang="en-US" sz="1600" b="1" dirty="0" smtClean="0">
                  <a:solidFill>
                    <a:srgbClr val="404040"/>
                  </a:solidFill>
                  <a:latin typeface="微软雅黑 Light" panose="020B0502040204020203" pitchFamily="34" charset="-122"/>
                  <a:ea typeface="微软雅黑 Light" panose="020B0502040204020203" pitchFamily="34" charset="-122"/>
                </a:rPr>
                <a:t>员工流失分析</a:t>
              </a:r>
              <a:endParaRPr lang="en-US" altLang="zh-CN" sz="1600" b="1" dirty="0">
                <a:solidFill>
                  <a:srgbClr val="404040"/>
                </a:solidFill>
                <a:latin typeface="微软雅黑 Light" panose="020B0502040204020203" pitchFamily="34" charset="-122"/>
                <a:ea typeface="微软雅黑 Light" panose="020B0502040204020203" pitchFamily="34" charset="-122"/>
              </a:endParaRPr>
            </a:p>
          </p:txBody>
        </p:sp>
      </p:grpSp>
      <p:sp>
        <p:nvSpPr>
          <p:cNvPr id="7" name="矩形 6"/>
          <p:cNvSpPr/>
          <p:nvPr/>
        </p:nvSpPr>
        <p:spPr>
          <a:xfrm>
            <a:off x="5727700" y="3191115"/>
            <a:ext cx="736599" cy="646803"/>
          </a:xfrm>
          <a:prstGeom prst="rect">
            <a:avLst/>
          </a:prstGeom>
          <a:noFill/>
          <a:ln>
            <a:solidFill>
              <a:srgbClr val="404040"/>
            </a:solidFill>
          </a:ln>
          <a:effectLst>
            <a:outerShdw blurRad="165100" dist="63500" dir="8100000" sx="103000" sy="103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tx1">
                    <a:lumMod val="75000"/>
                    <a:lumOff val="25000"/>
                  </a:schemeClr>
                </a:solidFill>
                <a:latin typeface="微软雅黑 Light" panose="020B0502040204020203" pitchFamily="34" charset="-122"/>
                <a:ea typeface="微软雅黑 Light" panose="020B0502040204020203" pitchFamily="34" charset="-122"/>
              </a:rPr>
              <a:t>A</a:t>
            </a:r>
            <a:endParaRPr lang="zh-CN" altLang="en-US" sz="32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0" name="矩形 9"/>
          <p:cNvSpPr/>
          <p:nvPr/>
        </p:nvSpPr>
        <p:spPr>
          <a:xfrm>
            <a:off x="5727700" y="4262223"/>
            <a:ext cx="736599" cy="646803"/>
          </a:xfrm>
          <a:prstGeom prst="rect">
            <a:avLst/>
          </a:prstGeom>
          <a:noFill/>
          <a:ln>
            <a:solidFill>
              <a:srgbClr val="404040"/>
            </a:solidFill>
          </a:ln>
          <a:effectLst>
            <a:outerShdw blurRad="165100" dist="63500" dir="8100000" sx="103000" sy="103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tx1">
                    <a:lumMod val="75000"/>
                    <a:lumOff val="25000"/>
                  </a:schemeClr>
                </a:solidFill>
                <a:latin typeface="微软雅黑 Light" panose="020B0502040204020203" pitchFamily="34" charset="-122"/>
                <a:ea typeface="微软雅黑 Light" panose="020B0502040204020203" pitchFamily="34" charset="-122"/>
              </a:rPr>
              <a:t>B</a:t>
            </a:r>
            <a:endParaRPr lang="zh-CN" altLang="en-US" sz="32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矩形 14"/>
          <p:cNvSpPr/>
          <p:nvPr/>
        </p:nvSpPr>
        <p:spPr>
          <a:xfrm>
            <a:off x="6539046" y="3135694"/>
            <a:ext cx="3201854" cy="577081"/>
          </a:xfrm>
          <a:prstGeom prst="rect">
            <a:avLst/>
          </a:prstGeom>
        </p:spPr>
        <p:txBody>
          <a:bodyPr wrap="square">
            <a:spAutoFit/>
          </a:bodyPr>
          <a:lstStyle/>
          <a:p>
            <a:pPr algn="just">
              <a:lnSpc>
                <a:spcPct val="150000"/>
              </a:lnSpc>
            </a:pPr>
            <a:r>
              <a:rPr lang="zh-CN" altLang="en-US" sz="1050" dirty="0" smtClean="0">
                <a:solidFill>
                  <a:srgbClr val="404040"/>
                </a:solidFill>
                <a:latin typeface="微软雅黑 Light" panose="020B0502040204020203" pitchFamily="34" charset="-122"/>
                <a:ea typeface="微软雅黑 Light" panose="020B0502040204020203" pitchFamily="34" charset="-122"/>
              </a:rPr>
              <a:t>员工流失的原因有哪些？</a:t>
            </a:r>
            <a:endParaRPr lang="en-US" altLang="zh-CN" sz="1050" dirty="0" smtClean="0">
              <a:solidFill>
                <a:srgbClr val="404040"/>
              </a:solidFill>
              <a:latin typeface="微软雅黑 Light" panose="020B0502040204020203" pitchFamily="34" charset="-122"/>
              <a:ea typeface="微软雅黑 Light" panose="020B0502040204020203" pitchFamily="34" charset="-122"/>
            </a:endParaRPr>
          </a:p>
          <a:p>
            <a:pPr algn="just">
              <a:lnSpc>
                <a:spcPct val="150000"/>
              </a:lnSpc>
            </a:pPr>
            <a:r>
              <a:rPr lang="zh-CN" altLang="en-US" sz="1050" dirty="0">
                <a:solidFill>
                  <a:srgbClr val="404040"/>
                </a:solidFill>
                <a:latin typeface="微软雅黑 Light" panose="020B0502040204020203" pitchFamily="34" charset="-122"/>
                <a:ea typeface="微软雅黑 Light" panose="020B0502040204020203" pitchFamily="34" charset="-122"/>
              </a:rPr>
              <a:t>那些</a:t>
            </a:r>
            <a:r>
              <a:rPr lang="zh-CN" altLang="en-US" sz="1050" dirty="0" smtClean="0">
                <a:solidFill>
                  <a:srgbClr val="404040"/>
                </a:solidFill>
                <a:latin typeface="微软雅黑 Light" panose="020B0502040204020203" pitchFamily="34" charset="-122"/>
                <a:ea typeface="微软雅黑 Light" panose="020B0502040204020203" pitchFamily="34" charset="-122"/>
              </a:rPr>
              <a:t>原因是比较重要的？</a:t>
            </a:r>
            <a:endParaRPr lang="zh-CN" altLang="en-US" sz="1050" dirty="0">
              <a:solidFill>
                <a:srgbClr val="404040"/>
              </a:solidFill>
              <a:latin typeface="微软雅黑 Light" panose="020B0502040204020203" pitchFamily="34" charset="-122"/>
              <a:ea typeface="微软雅黑 Light" panose="020B0502040204020203" pitchFamily="34" charset="-122"/>
            </a:endParaRPr>
          </a:p>
        </p:txBody>
      </p:sp>
      <p:sp>
        <p:nvSpPr>
          <p:cNvPr id="18" name="矩形 17"/>
          <p:cNvSpPr/>
          <p:nvPr/>
        </p:nvSpPr>
        <p:spPr>
          <a:xfrm>
            <a:off x="6550292" y="4256320"/>
            <a:ext cx="3190608" cy="577081"/>
          </a:xfrm>
          <a:prstGeom prst="rect">
            <a:avLst/>
          </a:prstGeom>
        </p:spPr>
        <p:txBody>
          <a:bodyPr wrap="square">
            <a:spAutoFit/>
          </a:bodyPr>
          <a:lstStyle/>
          <a:p>
            <a:pPr algn="just">
              <a:lnSpc>
                <a:spcPct val="150000"/>
              </a:lnSpc>
            </a:pPr>
            <a:r>
              <a:rPr lang="zh-CN" altLang="en-US" sz="1050" dirty="0" smtClean="0">
                <a:solidFill>
                  <a:srgbClr val="404040"/>
                </a:solidFill>
                <a:latin typeface="微软雅黑 Light" panose="020B0502040204020203" pitchFamily="34" charset="-122"/>
                <a:ea typeface="微软雅黑 Light" panose="020B0502040204020203" pitchFamily="34" charset="-122"/>
              </a:rPr>
              <a:t>怎样预防员工流失？</a:t>
            </a:r>
            <a:endParaRPr lang="en-US" altLang="zh-CN" sz="1050" dirty="0" smtClean="0">
              <a:solidFill>
                <a:srgbClr val="404040"/>
              </a:solidFill>
              <a:latin typeface="微软雅黑 Light" panose="020B0502040204020203" pitchFamily="34" charset="-122"/>
              <a:ea typeface="微软雅黑 Light" panose="020B0502040204020203" pitchFamily="34" charset="-122"/>
            </a:endParaRPr>
          </a:p>
          <a:p>
            <a:pPr algn="just">
              <a:lnSpc>
                <a:spcPct val="150000"/>
              </a:lnSpc>
            </a:pPr>
            <a:r>
              <a:rPr lang="zh-CN" altLang="en-US" sz="1050" dirty="0" smtClean="0">
                <a:solidFill>
                  <a:srgbClr val="404040"/>
                </a:solidFill>
                <a:latin typeface="微软雅黑 Light" panose="020B0502040204020203" pitchFamily="34" charset="-122"/>
                <a:ea typeface="微软雅黑 Light" panose="020B0502040204020203" pitchFamily="34" charset="-122"/>
              </a:rPr>
              <a:t>怎样提高员工忠诚度？</a:t>
            </a:r>
            <a:endParaRPr lang="en-US" altLang="zh-CN" sz="1050" dirty="0" smtClean="0">
              <a:solidFill>
                <a:srgbClr val="404040"/>
              </a:solidFill>
              <a:latin typeface="微软雅黑 Light" panose="020B0502040204020203" pitchFamily="34" charset="-122"/>
              <a:ea typeface="微软雅黑 Light" panose="020B0502040204020203" pitchFamily="34" charset="-122"/>
            </a:endParaRPr>
          </a:p>
        </p:txBody>
      </p:sp>
      <p:pic>
        <p:nvPicPr>
          <p:cNvPr id="21" name="图片 20"/>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l="26180"/>
          <a:stretch>
            <a:fillRect/>
          </a:stretch>
        </p:blipFill>
        <p:spPr>
          <a:xfrm>
            <a:off x="2133310" y="2771870"/>
            <a:ext cx="2642122" cy="3028478"/>
          </a:xfrm>
          <a:prstGeom prst="rect">
            <a:avLst/>
          </a:prstGeom>
        </p:spPr>
      </p:pic>
      <p:sp>
        <p:nvSpPr>
          <p:cNvPr id="22" name="矩形 21">
            <a:extLst>
              <a:ext uri="{FF2B5EF4-FFF2-40B4-BE49-F238E27FC236}">
                <a16:creationId xmlns:a16="http://schemas.microsoft.com/office/drawing/2014/main" id="{78E9B9ED-328C-467B-88BA-3BCF31F5998F}"/>
              </a:ext>
            </a:extLst>
          </p:cNvPr>
          <p:cNvSpPr/>
          <p:nvPr/>
        </p:nvSpPr>
        <p:spPr>
          <a:xfrm>
            <a:off x="1205117" y="374127"/>
            <a:ext cx="1415773" cy="461665"/>
          </a:xfrm>
          <a:prstGeom prst="rect">
            <a:avLst/>
          </a:prstGeom>
          <a:noFill/>
        </p:spPr>
        <p:txBody>
          <a:bodyPr wrap="none">
            <a:spAutoFit/>
          </a:bodyPr>
          <a:lstStyle/>
          <a:p>
            <a:pPr algn="ct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项目背景</a:t>
            </a:r>
            <a:endPar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3" name="矩形 22">
            <a:extLst>
              <a:ext uri="{FF2B5EF4-FFF2-40B4-BE49-F238E27FC236}">
                <a16:creationId xmlns:a16="http://schemas.microsoft.com/office/drawing/2014/main" id="{227CCFB4-8B07-47EF-9D8F-01A7107E03B2}"/>
              </a:ext>
            </a:extLst>
          </p:cNvPr>
          <p:cNvSpPr/>
          <p:nvPr/>
        </p:nvSpPr>
        <p:spPr>
          <a:xfrm>
            <a:off x="258794" y="334428"/>
            <a:ext cx="698500" cy="546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lumMod val="75000"/>
                    <a:lumOff val="25000"/>
                  </a:schemeClr>
                </a:solidFill>
                <a:latin typeface="+mj-lt"/>
                <a:ea typeface="方正清刻本悦宋简体" panose="02000000000000000000" pitchFamily="2" charset="-122"/>
              </a:rPr>
              <a:t>1</a:t>
            </a:r>
            <a:endParaRPr lang="zh-CN" altLang="en-US" sz="2400" b="1" dirty="0">
              <a:solidFill>
                <a:schemeClr val="tx1">
                  <a:lumMod val="75000"/>
                  <a:lumOff val="25000"/>
                </a:schemeClr>
              </a:solidFill>
              <a:latin typeface="+mj-lt"/>
              <a:ea typeface="方正清刻本悦宋简体" panose="02000000000000000000" pitchFamily="2" charset="-122"/>
            </a:endParaRPr>
          </a:p>
        </p:txBody>
      </p:sp>
      <p:grpSp>
        <p:nvGrpSpPr>
          <p:cNvPr id="29" name="组合 28">
            <a:extLst>
              <a:ext uri="{FF2B5EF4-FFF2-40B4-BE49-F238E27FC236}">
                <a16:creationId xmlns:a16="http://schemas.microsoft.com/office/drawing/2014/main" id="{E39088EA-F403-42A9-9AA5-BE9F470092CF}"/>
              </a:ext>
            </a:extLst>
          </p:cNvPr>
          <p:cNvGrpSpPr/>
          <p:nvPr/>
        </p:nvGrpSpPr>
        <p:grpSpPr>
          <a:xfrm>
            <a:off x="346483" y="280751"/>
            <a:ext cx="523122" cy="653826"/>
            <a:chOff x="2668588" y="1189513"/>
            <a:chExt cx="3238500" cy="4047650"/>
          </a:xfrm>
        </p:grpSpPr>
        <p:grpSp>
          <p:nvGrpSpPr>
            <p:cNvPr id="30" name="组合 29">
              <a:extLst>
                <a:ext uri="{FF2B5EF4-FFF2-40B4-BE49-F238E27FC236}">
                  <a16:creationId xmlns:a16="http://schemas.microsoft.com/office/drawing/2014/main" id="{510E5237-53FF-4F83-B66F-DD6254E22750}"/>
                </a:ext>
              </a:extLst>
            </p:cNvPr>
            <p:cNvGrpSpPr/>
            <p:nvPr/>
          </p:nvGrpSpPr>
          <p:grpSpPr>
            <a:xfrm>
              <a:off x="2668588" y="1189513"/>
              <a:ext cx="3238500" cy="1309688"/>
              <a:chOff x="4478338" y="1241901"/>
              <a:chExt cx="3238500" cy="1309688"/>
            </a:xfrm>
          </p:grpSpPr>
          <p:sp>
            <p:nvSpPr>
              <p:cNvPr id="35" name="Freeform 5">
                <a:extLst>
                  <a:ext uri="{FF2B5EF4-FFF2-40B4-BE49-F238E27FC236}">
                    <a16:creationId xmlns:a16="http://schemas.microsoft.com/office/drawing/2014/main" id="{C646A455-D2FC-49D6-A4E5-8F00B2692116}"/>
                  </a:ext>
                </a:extLst>
              </p:cNvPr>
              <p:cNvSpPr/>
              <p:nvPr/>
            </p:nvSpPr>
            <p:spPr bwMode="auto">
              <a:xfrm>
                <a:off x="4478338" y="1241901"/>
                <a:ext cx="3238500" cy="1309688"/>
              </a:xfrm>
              <a:custGeom>
                <a:avLst/>
                <a:gdLst>
                  <a:gd name="T0" fmla="*/ 13 w 2040"/>
                  <a:gd name="T1" fmla="*/ 825 h 825"/>
                  <a:gd name="T2" fmla="*/ 13 w 2040"/>
                  <a:gd name="T3" fmla="*/ 603 h 825"/>
                  <a:gd name="T4" fmla="*/ 1020 w 2040"/>
                  <a:gd name="T5" fmla="*/ 22 h 825"/>
                  <a:gd name="T6" fmla="*/ 2026 w 2040"/>
                  <a:gd name="T7" fmla="*/ 603 h 825"/>
                  <a:gd name="T8" fmla="*/ 2026 w 2040"/>
                  <a:gd name="T9" fmla="*/ 825 h 825"/>
                  <a:gd name="T10" fmla="*/ 2040 w 2040"/>
                  <a:gd name="T11" fmla="*/ 825 h 825"/>
                  <a:gd name="T12" fmla="*/ 2040 w 2040"/>
                  <a:gd name="T13" fmla="*/ 591 h 825"/>
                  <a:gd name="T14" fmla="*/ 1020 w 2040"/>
                  <a:gd name="T15" fmla="*/ 0 h 825"/>
                  <a:gd name="T16" fmla="*/ 0 w 2040"/>
                  <a:gd name="T17" fmla="*/ 591 h 825"/>
                  <a:gd name="T18" fmla="*/ 0 w 2040"/>
                  <a:gd name="T19" fmla="*/ 825 h 825"/>
                  <a:gd name="T20" fmla="*/ 13 w 2040"/>
                  <a:gd name="T21" fmla="*/ 825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5">
                    <a:moveTo>
                      <a:pt x="13" y="825"/>
                    </a:moveTo>
                    <a:lnTo>
                      <a:pt x="13" y="603"/>
                    </a:lnTo>
                    <a:lnTo>
                      <a:pt x="1020" y="22"/>
                    </a:lnTo>
                    <a:lnTo>
                      <a:pt x="2026" y="603"/>
                    </a:lnTo>
                    <a:lnTo>
                      <a:pt x="2026" y="825"/>
                    </a:lnTo>
                    <a:lnTo>
                      <a:pt x="2040" y="825"/>
                    </a:lnTo>
                    <a:lnTo>
                      <a:pt x="2040" y="591"/>
                    </a:lnTo>
                    <a:lnTo>
                      <a:pt x="1020" y="0"/>
                    </a:lnTo>
                    <a:lnTo>
                      <a:pt x="0" y="591"/>
                    </a:lnTo>
                    <a:lnTo>
                      <a:pt x="0" y="825"/>
                    </a:lnTo>
                    <a:lnTo>
                      <a:pt x="13" y="82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6" name="Freeform 9">
                <a:extLst>
                  <a:ext uri="{FF2B5EF4-FFF2-40B4-BE49-F238E27FC236}">
                    <a16:creationId xmlns:a16="http://schemas.microsoft.com/office/drawing/2014/main" id="{E7306A28-4BA4-4598-81D0-C39C7F67EF9E}"/>
                  </a:ext>
                </a:extLst>
              </p:cNvPr>
              <p:cNvSpPr/>
              <p:nvPr/>
            </p:nvSpPr>
            <p:spPr bwMode="auto">
              <a:xfrm>
                <a:off x="4592638" y="1386364"/>
                <a:ext cx="3008313" cy="1165225"/>
              </a:xfrm>
              <a:custGeom>
                <a:avLst/>
                <a:gdLst>
                  <a:gd name="T0" fmla="*/ 66 w 1895"/>
                  <a:gd name="T1" fmla="*/ 734 h 734"/>
                  <a:gd name="T2" fmla="*/ 66 w 1895"/>
                  <a:gd name="T3" fmla="*/ 587 h 734"/>
                  <a:gd name="T4" fmla="*/ 944 w 1895"/>
                  <a:gd name="T5" fmla="*/ 81 h 734"/>
                  <a:gd name="T6" fmla="*/ 1822 w 1895"/>
                  <a:gd name="T7" fmla="*/ 587 h 734"/>
                  <a:gd name="T8" fmla="*/ 1822 w 1895"/>
                  <a:gd name="T9" fmla="*/ 734 h 734"/>
                  <a:gd name="T10" fmla="*/ 1895 w 1895"/>
                  <a:gd name="T11" fmla="*/ 734 h 734"/>
                  <a:gd name="T12" fmla="*/ 1895 w 1895"/>
                  <a:gd name="T13" fmla="*/ 546 h 734"/>
                  <a:gd name="T14" fmla="*/ 948 w 1895"/>
                  <a:gd name="T15" fmla="*/ 0 h 734"/>
                  <a:gd name="T16" fmla="*/ 0 w 1895"/>
                  <a:gd name="T17" fmla="*/ 546 h 734"/>
                  <a:gd name="T18" fmla="*/ 0 w 1895"/>
                  <a:gd name="T19" fmla="*/ 734 h 734"/>
                  <a:gd name="T20" fmla="*/ 66 w 1895"/>
                  <a:gd name="T21"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4">
                    <a:moveTo>
                      <a:pt x="66" y="734"/>
                    </a:moveTo>
                    <a:lnTo>
                      <a:pt x="66" y="587"/>
                    </a:lnTo>
                    <a:lnTo>
                      <a:pt x="944" y="81"/>
                    </a:lnTo>
                    <a:lnTo>
                      <a:pt x="1822" y="587"/>
                    </a:lnTo>
                    <a:lnTo>
                      <a:pt x="1822" y="734"/>
                    </a:lnTo>
                    <a:lnTo>
                      <a:pt x="1895" y="734"/>
                    </a:lnTo>
                    <a:lnTo>
                      <a:pt x="1895" y="546"/>
                    </a:lnTo>
                    <a:lnTo>
                      <a:pt x="948" y="0"/>
                    </a:lnTo>
                    <a:lnTo>
                      <a:pt x="0" y="546"/>
                    </a:lnTo>
                    <a:lnTo>
                      <a:pt x="0" y="734"/>
                    </a:lnTo>
                    <a:lnTo>
                      <a:pt x="66" y="73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nvGrpSpPr>
            <p:cNvPr id="31" name="组合 30">
              <a:extLst>
                <a:ext uri="{FF2B5EF4-FFF2-40B4-BE49-F238E27FC236}">
                  <a16:creationId xmlns:a16="http://schemas.microsoft.com/office/drawing/2014/main" id="{E6373EF1-29A1-48C2-9860-4AEC0A8A8F25}"/>
                </a:ext>
              </a:extLst>
            </p:cNvPr>
            <p:cNvGrpSpPr/>
            <p:nvPr/>
          </p:nvGrpSpPr>
          <p:grpSpPr>
            <a:xfrm>
              <a:off x="2668588" y="3924300"/>
              <a:ext cx="3238500" cy="1312863"/>
              <a:chOff x="4478338" y="3976688"/>
              <a:chExt cx="3238500" cy="1312863"/>
            </a:xfrm>
          </p:grpSpPr>
          <p:sp>
            <p:nvSpPr>
              <p:cNvPr id="32" name="Freeform 6">
                <a:extLst>
                  <a:ext uri="{FF2B5EF4-FFF2-40B4-BE49-F238E27FC236}">
                    <a16:creationId xmlns:a16="http://schemas.microsoft.com/office/drawing/2014/main" id="{8B2DF379-D362-4597-847F-5864F46244EF}"/>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 name="T20" fmla="*/ 1020 w 2040"/>
                  <a:gd name="T21" fmla="*/ 80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lnTo>
                      <a:pt x="1020" y="80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3" name="Freeform 7">
                <a:extLst>
                  <a:ext uri="{FF2B5EF4-FFF2-40B4-BE49-F238E27FC236}">
                    <a16:creationId xmlns:a16="http://schemas.microsoft.com/office/drawing/2014/main" id="{429BB32E-0EA7-4A32-8C5F-79F3E43CEA31}"/>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8">
                <a:extLst>
                  <a:ext uri="{FF2B5EF4-FFF2-40B4-BE49-F238E27FC236}">
                    <a16:creationId xmlns:a16="http://schemas.microsoft.com/office/drawing/2014/main" id="{640A224B-5576-4950-B430-D4AF21AD6C2F}"/>
                  </a:ext>
                </a:extLst>
              </p:cNvPr>
              <p:cNvSpPr/>
              <p:nvPr/>
            </p:nvSpPr>
            <p:spPr bwMode="auto">
              <a:xfrm>
                <a:off x="4592638" y="3976688"/>
                <a:ext cx="3008313" cy="1171575"/>
              </a:xfrm>
              <a:custGeom>
                <a:avLst/>
                <a:gdLst>
                  <a:gd name="T0" fmla="*/ 1822 w 1895"/>
                  <a:gd name="T1" fmla="*/ 0 h 738"/>
                  <a:gd name="T2" fmla="*/ 1822 w 1895"/>
                  <a:gd name="T3" fmla="*/ 150 h 738"/>
                  <a:gd name="T4" fmla="*/ 944 w 1895"/>
                  <a:gd name="T5" fmla="*/ 655 h 738"/>
                  <a:gd name="T6" fmla="*/ 66 w 1895"/>
                  <a:gd name="T7" fmla="*/ 150 h 738"/>
                  <a:gd name="T8" fmla="*/ 66 w 1895"/>
                  <a:gd name="T9" fmla="*/ 0 h 738"/>
                  <a:gd name="T10" fmla="*/ 0 w 1895"/>
                  <a:gd name="T11" fmla="*/ 0 h 738"/>
                  <a:gd name="T12" fmla="*/ 0 w 1895"/>
                  <a:gd name="T13" fmla="*/ 192 h 738"/>
                  <a:gd name="T14" fmla="*/ 948 w 1895"/>
                  <a:gd name="T15" fmla="*/ 738 h 738"/>
                  <a:gd name="T16" fmla="*/ 1895 w 1895"/>
                  <a:gd name="T17" fmla="*/ 192 h 738"/>
                  <a:gd name="T18" fmla="*/ 1895 w 1895"/>
                  <a:gd name="T19" fmla="*/ 0 h 738"/>
                  <a:gd name="T20" fmla="*/ 1822 w 1895"/>
                  <a:gd name="T21"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8">
                    <a:moveTo>
                      <a:pt x="1822" y="0"/>
                    </a:moveTo>
                    <a:lnTo>
                      <a:pt x="1822" y="150"/>
                    </a:lnTo>
                    <a:lnTo>
                      <a:pt x="944" y="655"/>
                    </a:lnTo>
                    <a:lnTo>
                      <a:pt x="66" y="150"/>
                    </a:lnTo>
                    <a:lnTo>
                      <a:pt x="66" y="0"/>
                    </a:lnTo>
                    <a:lnTo>
                      <a:pt x="0" y="0"/>
                    </a:lnTo>
                    <a:lnTo>
                      <a:pt x="0" y="192"/>
                    </a:lnTo>
                    <a:lnTo>
                      <a:pt x="948" y="738"/>
                    </a:lnTo>
                    <a:lnTo>
                      <a:pt x="1895" y="192"/>
                    </a:lnTo>
                    <a:lnTo>
                      <a:pt x="1895" y="0"/>
                    </a:lnTo>
                    <a:lnTo>
                      <a:pt x="1822"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pic>
        <p:nvPicPr>
          <p:cNvPr id="3" name="图片 2"/>
          <p:cNvPicPr>
            <a:picLocks noChangeAspect="1"/>
          </p:cNvPicPr>
          <p:nvPr/>
        </p:nvPicPr>
        <p:blipFill>
          <a:blip r:embed="rId6"/>
          <a:stretch>
            <a:fillRect/>
          </a:stretch>
        </p:blipFill>
        <p:spPr>
          <a:xfrm>
            <a:off x="5316820" y="5144971"/>
            <a:ext cx="1408298" cy="1310754"/>
          </a:xfrm>
          <a:prstGeom prst="rect">
            <a:avLst/>
          </a:prstGeom>
        </p:spPr>
      </p:pic>
      <p:sp>
        <p:nvSpPr>
          <p:cNvPr id="25" name="矩形 24"/>
          <p:cNvSpPr/>
          <p:nvPr/>
        </p:nvSpPr>
        <p:spPr>
          <a:xfrm>
            <a:off x="6550292" y="5359581"/>
            <a:ext cx="2768642" cy="569964"/>
          </a:xfrm>
          <a:prstGeom prst="rect">
            <a:avLst/>
          </a:prstGeom>
        </p:spPr>
        <p:txBody>
          <a:bodyPr wrap="square">
            <a:spAutoFit/>
          </a:bodyPr>
          <a:lstStyle/>
          <a:p>
            <a:pPr algn="just">
              <a:lnSpc>
                <a:spcPct val="150000"/>
              </a:lnSpc>
            </a:pPr>
            <a:r>
              <a:rPr lang="zh-CN" altLang="en-US" sz="1100" dirty="0">
                <a:solidFill>
                  <a:srgbClr val="404040"/>
                </a:solidFill>
                <a:latin typeface="微软雅黑 Light" panose="020B0502040204020203" pitchFamily="34" charset="-122"/>
                <a:ea typeface="微软雅黑 Light" panose="020B0502040204020203" pitchFamily="34" charset="-122"/>
              </a:rPr>
              <a:t>公司制度有哪些不足</a:t>
            </a:r>
            <a:r>
              <a:rPr lang="zh-CN" altLang="en-US" sz="1100" dirty="0" smtClean="0">
                <a:solidFill>
                  <a:srgbClr val="404040"/>
                </a:solidFill>
                <a:latin typeface="微软雅黑 Light" panose="020B0502040204020203" pitchFamily="34" charset="-122"/>
                <a:ea typeface="微软雅黑 Light" panose="020B0502040204020203" pitchFamily="34" charset="-122"/>
              </a:rPr>
              <a:t>？</a:t>
            </a:r>
            <a:endParaRPr lang="en-US" altLang="zh-CN" sz="1100" dirty="0" smtClean="0">
              <a:solidFill>
                <a:srgbClr val="404040"/>
              </a:solidFill>
              <a:latin typeface="微软雅黑 Light" panose="020B0502040204020203" pitchFamily="34" charset="-122"/>
              <a:ea typeface="微软雅黑 Light" panose="020B0502040204020203" pitchFamily="34" charset="-122"/>
            </a:endParaRPr>
          </a:p>
          <a:p>
            <a:pPr algn="just">
              <a:lnSpc>
                <a:spcPct val="150000"/>
              </a:lnSpc>
            </a:pPr>
            <a:r>
              <a:rPr lang="zh-CN" altLang="en-US" sz="1100" dirty="0">
                <a:solidFill>
                  <a:srgbClr val="404040"/>
                </a:solidFill>
                <a:latin typeface="微软雅黑 Light" panose="020B0502040204020203" pitchFamily="34" charset="-122"/>
                <a:ea typeface="微软雅黑 Light" panose="020B0502040204020203" pitchFamily="34" charset="-122"/>
              </a:rPr>
              <a:t>从哪</a:t>
            </a:r>
            <a:r>
              <a:rPr lang="zh-CN" altLang="en-US" sz="1100" dirty="0" smtClean="0">
                <a:solidFill>
                  <a:srgbClr val="404040"/>
                </a:solidFill>
                <a:latin typeface="微软雅黑 Light" panose="020B0502040204020203" pitchFamily="34" charset="-122"/>
                <a:ea typeface="微软雅黑 Light" panose="020B0502040204020203" pitchFamily="34" charset="-122"/>
              </a:rPr>
              <a:t>方面着手制度建设？</a:t>
            </a:r>
            <a:endParaRPr lang="zh-CN" altLang="en-US" sz="1100" dirty="0">
              <a:solidFill>
                <a:srgbClr val="404040"/>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50" advTm="0">
        <p:randomBar dir="vert"/>
      </p:transition>
    </mc:Choice>
    <mc:Fallback xmlns="">
      <p:transition spd="slow"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randombar(horizontal)">
                                      <p:cBhvr>
                                        <p:cTn id="11" dur="500"/>
                                        <p:tgtEl>
                                          <p:spTgt spid="21"/>
                                        </p:tgtEl>
                                      </p:cBhvr>
                                    </p:animEffect>
                                  </p:childTnLst>
                                </p:cTn>
                              </p:par>
                              <p:par>
                                <p:cTn id="12" presetID="21" presetClass="entr" presetSubtype="1" fill="hold" grpId="0" nodeType="withEffect">
                                  <p:stCondLst>
                                    <p:cond delay="250"/>
                                  </p:stCondLst>
                                  <p:childTnLst>
                                    <p:set>
                                      <p:cBhvr>
                                        <p:cTn id="13" dur="1" fill="hold">
                                          <p:stCondLst>
                                            <p:cond delay="0"/>
                                          </p:stCondLst>
                                        </p:cTn>
                                        <p:tgtEl>
                                          <p:spTgt spid="2"/>
                                        </p:tgtEl>
                                        <p:attrNameLst>
                                          <p:attrName>style.visibility</p:attrName>
                                        </p:attrNameLst>
                                      </p:cBhvr>
                                      <p:to>
                                        <p:strVal val="visible"/>
                                      </p:to>
                                    </p:set>
                                    <p:animEffect transition="in" filter="wheel(1)">
                                      <p:cBhvr>
                                        <p:cTn id="14" dur="750"/>
                                        <p:tgtEl>
                                          <p:spTgt spid="2"/>
                                        </p:tgtEl>
                                      </p:cBhvr>
                                    </p:animEffect>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14" presetClass="entr" presetSubtype="10" fill="hold" grpId="0" nodeType="withEffect">
                                  <p:stCondLst>
                                    <p:cond delay="250"/>
                                  </p:stCondLst>
                                  <p:childTnLst>
                                    <p:set>
                                      <p:cBhvr>
                                        <p:cTn id="27" dur="1" fill="hold">
                                          <p:stCondLst>
                                            <p:cond delay="0"/>
                                          </p:stCondLst>
                                        </p:cTn>
                                        <p:tgtEl>
                                          <p:spTgt spid="15"/>
                                        </p:tgtEl>
                                        <p:attrNameLst>
                                          <p:attrName>style.visibility</p:attrName>
                                        </p:attrNameLst>
                                      </p:cBhvr>
                                      <p:to>
                                        <p:strVal val="visible"/>
                                      </p:to>
                                    </p:set>
                                    <p:animEffect transition="in" filter="randombar(horizontal)">
                                      <p:cBhvr>
                                        <p:cTn id="28" dur="500"/>
                                        <p:tgtEl>
                                          <p:spTgt spid="15"/>
                                        </p:tgtEl>
                                      </p:cBhvr>
                                    </p:animEffect>
                                  </p:childTnLst>
                                </p:cTn>
                              </p:par>
                              <p:par>
                                <p:cTn id="29" presetID="14" presetClass="entr" presetSubtype="10" fill="hold" grpId="0" nodeType="withEffect">
                                  <p:stCondLst>
                                    <p:cond delay="250"/>
                                  </p:stCondLst>
                                  <p:childTnLst>
                                    <p:set>
                                      <p:cBhvr>
                                        <p:cTn id="30" dur="1" fill="hold">
                                          <p:stCondLst>
                                            <p:cond delay="0"/>
                                          </p:stCondLst>
                                        </p:cTn>
                                        <p:tgtEl>
                                          <p:spTgt spid="18"/>
                                        </p:tgtEl>
                                        <p:attrNameLst>
                                          <p:attrName>style.visibility</p:attrName>
                                        </p:attrNameLst>
                                      </p:cBhvr>
                                      <p:to>
                                        <p:strVal val="visible"/>
                                      </p:to>
                                    </p:set>
                                    <p:animEffect transition="in" filter="randombar(horizontal)">
                                      <p:cBhvr>
                                        <p:cTn id="31" dur="500"/>
                                        <p:tgtEl>
                                          <p:spTgt spid="18"/>
                                        </p:tgtEl>
                                      </p:cBhvr>
                                    </p:animEffect>
                                  </p:childTnLst>
                                </p:cTn>
                              </p:par>
                              <p:par>
                                <p:cTn id="32" presetID="14" presetClass="entr" presetSubtype="10" fill="hold" grpId="0" nodeType="withEffect">
                                  <p:stCondLst>
                                    <p:cond delay="500"/>
                                  </p:stCondLst>
                                  <p:childTnLst>
                                    <p:set>
                                      <p:cBhvr>
                                        <p:cTn id="33" dur="1" fill="hold">
                                          <p:stCondLst>
                                            <p:cond delay="0"/>
                                          </p:stCondLst>
                                        </p:cTn>
                                        <p:tgtEl>
                                          <p:spTgt spid="25"/>
                                        </p:tgtEl>
                                        <p:attrNameLst>
                                          <p:attrName>style.visibility</p:attrName>
                                        </p:attrNameLst>
                                      </p:cBhvr>
                                      <p:to>
                                        <p:strVal val="visible"/>
                                      </p:to>
                                    </p:set>
                                    <p:animEffect transition="in" filter="randombar(horizontal)">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10" grpId="0" animBg="1"/>
      <p:bldP spid="15" grpId="0"/>
      <p:bldP spid="18"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24">
            <a:extLst>
              <a:ext uri="{FF2B5EF4-FFF2-40B4-BE49-F238E27FC236}">
                <a16:creationId xmlns:a16="http://schemas.microsoft.com/office/drawing/2014/main" id="{01CC3887-8A58-467B-9A18-903641E71B0F}"/>
              </a:ext>
            </a:extLst>
          </p:cNvPr>
          <p:cNvSpPr txBox="1">
            <a:spLocks noChangeArrowheads="1"/>
          </p:cNvSpPr>
          <p:nvPr/>
        </p:nvSpPr>
        <p:spPr bwMode="auto">
          <a:xfrm>
            <a:off x="2301649" y="2786889"/>
            <a:ext cx="2519362"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6000" dirty="0">
                <a:solidFill>
                  <a:schemeClr val="accent4"/>
                </a:solidFill>
                <a:latin typeface="迷你简汉真广标"/>
                <a:ea typeface="迷你简汉真广标"/>
                <a:cs typeface="迷你简汉真广标"/>
              </a:rPr>
              <a:t>PART TWO</a:t>
            </a:r>
            <a:endParaRPr lang="zh-CN" altLang="en-US" sz="6000" dirty="0">
              <a:solidFill>
                <a:schemeClr val="accent4"/>
              </a:solidFill>
              <a:latin typeface="迷你简汉真广标"/>
              <a:ea typeface="迷你简汉真广标"/>
              <a:cs typeface="迷你简汉真广标"/>
            </a:endParaRPr>
          </a:p>
        </p:txBody>
      </p:sp>
      <p:sp>
        <p:nvSpPr>
          <p:cNvPr id="8" name="矩形 7">
            <a:extLst>
              <a:ext uri="{FF2B5EF4-FFF2-40B4-BE49-F238E27FC236}">
                <a16:creationId xmlns:a16="http://schemas.microsoft.com/office/drawing/2014/main" id="{57B6711A-93FD-4A89-9926-E86A03552C0F}"/>
              </a:ext>
            </a:extLst>
          </p:cNvPr>
          <p:cNvSpPr/>
          <p:nvPr/>
        </p:nvSpPr>
        <p:spPr>
          <a:xfrm>
            <a:off x="1115587" y="5026300"/>
            <a:ext cx="2855912" cy="369332"/>
          </a:xfrm>
          <a:prstGeom prst="rect">
            <a:avLst/>
          </a:prstGeom>
        </p:spPr>
        <p:txBody>
          <a:bodyPr wrap="square">
            <a:spAutoFit/>
          </a:bodyPr>
          <a:lstStyle/>
          <a:p>
            <a:pPr algn="r"/>
            <a:r>
              <a:rPr lang="zh-CN" altLang="en-US" dirty="0" smtClean="0"/>
              <a:t>员工流失分析</a:t>
            </a:r>
            <a:endParaRPr lang="en-US" altLang="zh-CN" dirty="0" smtClean="0"/>
          </a:p>
        </p:txBody>
      </p:sp>
      <p:grpSp>
        <p:nvGrpSpPr>
          <p:cNvPr id="17" name="组合 16">
            <a:extLst>
              <a:ext uri="{FF2B5EF4-FFF2-40B4-BE49-F238E27FC236}">
                <a16:creationId xmlns:a16="http://schemas.microsoft.com/office/drawing/2014/main" id="{C8229601-E331-4075-A7F7-8E95B89AB016}"/>
              </a:ext>
            </a:extLst>
          </p:cNvPr>
          <p:cNvGrpSpPr/>
          <p:nvPr/>
        </p:nvGrpSpPr>
        <p:grpSpPr>
          <a:xfrm>
            <a:off x="4120475" y="955972"/>
            <a:ext cx="3446843" cy="5270657"/>
            <a:chOff x="-2524297" y="940746"/>
            <a:chExt cx="3798792" cy="5808831"/>
          </a:xfrm>
        </p:grpSpPr>
        <p:sp>
          <p:nvSpPr>
            <p:cNvPr id="16" name="任意多边形: 形状 15">
              <a:extLst>
                <a:ext uri="{FF2B5EF4-FFF2-40B4-BE49-F238E27FC236}">
                  <a16:creationId xmlns:a16="http://schemas.microsoft.com/office/drawing/2014/main" id="{46FD7CC4-64C4-4F5A-810D-74EB0571FE30}"/>
                </a:ext>
              </a:extLst>
            </p:cNvPr>
            <p:cNvSpPr/>
            <p:nvPr/>
          </p:nvSpPr>
          <p:spPr>
            <a:xfrm>
              <a:off x="-478970" y="944321"/>
              <a:ext cx="1742401" cy="4011207"/>
            </a:xfrm>
            <a:custGeom>
              <a:avLst/>
              <a:gdLst/>
              <a:ahLst/>
              <a:cxnLst/>
              <a:rect l="l" t="t" r="r" b="b"/>
              <a:pathLst>
                <a:path w="1742401" h="4011207">
                  <a:moveTo>
                    <a:pt x="0" y="0"/>
                  </a:moveTo>
                  <a:lnTo>
                    <a:pt x="99274" y="3254"/>
                  </a:lnTo>
                  <a:cubicBezTo>
                    <a:pt x="572317" y="35122"/>
                    <a:pt x="954060" y="178527"/>
                    <a:pt x="1244501" y="433470"/>
                  </a:cubicBezTo>
                  <a:cubicBezTo>
                    <a:pt x="1576434" y="724834"/>
                    <a:pt x="1742401" y="1126227"/>
                    <a:pt x="1742401" y="1637650"/>
                  </a:cubicBezTo>
                  <a:cubicBezTo>
                    <a:pt x="1742401" y="1922867"/>
                    <a:pt x="1694455" y="2180422"/>
                    <a:pt x="1598563" y="2410317"/>
                  </a:cubicBezTo>
                  <a:cubicBezTo>
                    <a:pt x="1502671" y="2640211"/>
                    <a:pt x="1363751" y="2855968"/>
                    <a:pt x="1181803" y="3057587"/>
                  </a:cubicBezTo>
                  <a:cubicBezTo>
                    <a:pt x="999854" y="3259205"/>
                    <a:pt x="708490" y="3501394"/>
                    <a:pt x="307711" y="3784152"/>
                  </a:cubicBezTo>
                  <a:cubicBezTo>
                    <a:pt x="211205" y="3852997"/>
                    <a:pt x="122612" y="3917924"/>
                    <a:pt x="41934" y="3978932"/>
                  </a:cubicBezTo>
                  <a:lnTo>
                    <a:pt x="0" y="4011207"/>
                  </a:lnTo>
                  <a:lnTo>
                    <a:pt x="0" y="2676307"/>
                  </a:lnTo>
                  <a:lnTo>
                    <a:pt x="24992" y="2651747"/>
                  </a:lnTo>
                  <a:cubicBezTo>
                    <a:pt x="111433" y="2563173"/>
                    <a:pt x="182315" y="2479009"/>
                    <a:pt x="237637" y="2399252"/>
                  </a:cubicBezTo>
                  <a:cubicBezTo>
                    <a:pt x="385163" y="2186569"/>
                    <a:pt x="458925" y="1960977"/>
                    <a:pt x="458925" y="1722477"/>
                  </a:cubicBezTo>
                  <a:cubicBezTo>
                    <a:pt x="458925" y="1401301"/>
                    <a:pt x="349433" y="1180493"/>
                    <a:pt x="130450" y="1060052"/>
                  </a:cubicBezTo>
                  <a:lnTo>
                    <a:pt x="0" y="1005698"/>
                  </a:lnTo>
                  <a:lnTo>
                    <a:pt x="0" y="0"/>
                  </a:lnTo>
                  <a:close/>
                </a:path>
              </a:pathLst>
            </a:custGeom>
            <a:solidFill>
              <a:schemeClr val="accent5"/>
            </a:solidFill>
            <a:ln>
              <a:noFill/>
            </a:ln>
            <a:effectLst>
              <a:outerShdw blurRad="50800" dist="38100" dir="8100000" algn="tr" rotWithShape="0">
                <a:prstClr val="black">
                  <a:alpha val="40000"/>
                </a:prstClr>
              </a:outerShdw>
            </a:effectLst>
          </p:spPr>
          <p:txBody>
            <a:bodyPr/>
            <a:lstStyle/>
            <a:p>
              <a:endParaRPr lang="zh-CN" altLang="en-US" sz="59500" dirty="0">
                <a:solidFill>
                  <a:schemeClr val="tx1"/>
                </a:solidFill>
                <a:ea typeface="迷你简汉真广标" panose="02010609000101010101" pitchFamily="49" charset="-122"/>
              </a:endParaRPr>
            </a:p>
          </p:txBody>
        </p:sp>
        <p:sp>
          <p:nvSpPr>
            <p:cNvPr id="14" name="任意多边形: 形状 13">
              <a:extLst>
                <a:ext uri="{FF2B5EF4-FFF2-40B4-BE49-F238E27FC236}">
                  <a16:creationId xmlns:a16="http://schemas.microsoft.com/office/drawing/2014/main" id="{83690550-C401-4CC4-A13F-DF3FFFDDB172}"/>
                </a:ext>
              </a:extLst>
            </p:cNvPr>
            <p:cNvSpPr/>
            <p:nvPr/>
          </p:nvSpPr>
          <p:spPr>
            <a:xfrm>
              <a:off x="-478970" y="5757466"/>
              <a:ext cx="1753465" cy="992111"/>
            </a:xfrm>
            <a:custGeom>
              <a:avLst/>
              <a:gdLst/>
              <a:ahLst/>
              <a:cxnLst/>
              <a:rect l="l" t="t" r="r" b="b"/>
              <a:pathLst>
                <a:path w="1753465" h="992111">
                  <a:moveTo>
                    <a:pt x="0" y="0"/>
                  </a:moveTo>
                  <a:lnTo>
                    <a:pt x="1753465" y="0"/>
                  </a:lnTo>
                  <a:lnTo>
                    <a:pt x="1753465" y="992111"/>
                  </a:lnTo>
                  <a:lnTo>
                    <a:pt x="0" y="992111"/>
                  </a:lnTo>
                  <a:lnTo>
                    <a:pt x="0" y="0"/>
                  </a:lnTo>
                  <a:close/>
                </a:path>
              </a:pathLst>
            </a:custGeom>
            <a:solidFill>
              <a:schemeClr val="accent5"/>
            </a:solidFill>
            <a:ln>
              <a:noFill/>
            </a:ln>
            <a:effectLst>
              <a:outerShdw blurRad="50800" dist="38100" dir="8100000" algn="tr" rotWithShape="0">
                <a:prstClr val="black">
                  <a:alpha val="40000"/>
                </a:prstClr>
              </a:outerShdw>
            </a:effectLst>
          </p:spPr>
          <p:txBody>
            <a:bodyPr/>
            <a:lstStyle/>
            <a:p>
              <a:endParaRPr lang="zh-CN" altLang="en-US" sz="59500">
                <a:solidFill>
                  <a:schemeClr val="tx1"/>
                </a:solidFill>
                <a:ea typeface="迷你简汉真广标" panose="02010609000101010101" pitchFamily="49" charset="-122"/>
              </a:endParaRPr>
            </a:p>
          </p:txBody>
        </p:sp>
        <p:sp>
          <p:nvSpPr>
            <p:cNvPr id="12" name="任意多边形: 形状 11">
              <a:extLst>
                <a:ext uri="{FF2B5EF4-FFF2-40B4-BE49-F238E27FC236}">
                  <a16:creationId xmlns:a16="http://schemas.microsoft.com/office/drawing/2014/main" id="{E2C98904-285B-473F-8E16-ECEA75E5D94C}"/>
                </a:ext>
              </a:extLst>
            </p:cNvPr>
            <p:cNvSpPr/>
            <p:nvPr/>
          </p:nvSpPr>
          <p:spPr>
            <a:xfrm>
              <a:off x="-2269815" y="940746"/>
              <a:ext cx="1790844" cy="1545333"/>
            </a:xfrm>
            <a:custGeom>
              <a:avLst/>
              <a:gdLst/>
              <a:ahLst/>
              <a:cxnLst/>
              <a:rect l="l" t="t" r="r" b="b"/>
              <a:pathLst>
                <a:path w="1790844" h="1545333">
                  <a:moveTo>
                    <a:pt x="1681795" y="0"/>
                  </a:moveTo>
                  <a:lnTo>
                    <a:pt x="1790844" y="3575"/>
                  </a:lnTo>
                  <a:lnTo>
                    <a:pt x="1790844" y="1009273"/>
                  </a:lnTo>
                  <a:lnTo>
                    <a:pt x="1776764" y="1003406"/>
                  </a:lnTo>
                  <a:cubicBezTo>
                    <a:pt x="1671652" y="971289"/>
                    <a:pt x="1549021" y="955230"/>
                    <a:pt x="1408872" y="955230"/>
                  </a:cubicBezTo>
                  <a:cubicBezTo>
                    <a:pt x="917119" y="955230"/>
                    <a:pt x="447495" y="1151931"/>
                    <a:pt x="0" y="1545333"/>
                  </a:cubicBezTo>
                  <a:lnTo>
                    <a:pt x="0" y="483147"/>
                  </a:lnTo>
                  <a:cubicBezTo>
                    <a:pt x="499129" y="161049"/>
                    <a:pt x="1059728" y="0"/>
                    <a:pt x="1681795" y="0"/>
                  </a:cubicBezTo>
                  <a:close/>
                </a:path>
              </a:pathLst>
            </a:custGeom>
            <a:solidFill>
              <a:schemeClr val="accent6"/>
            </a:solidFill>
            <a:ln>
              <a:noFill/>
            </a:ln>
            <a:effectLst>
              <a:outerShdw blurRad="50800" dist="38100" dir="8100000" algn="tr" rotWithShape="0">
                <a:prstClr val="black">
                  <a:alpha val="40000"/>
                </a:prstClr>
              </a:outerShdw>
            </a:effectLst>
          </p:spPr>
          <p:txBody>
            <a:bodyPr/>
            <a:lstStyle/>
            <a:p>
              <a:endParaRPr lang="zh-CN" altLang="en-US" sz="59500">
                <a:solidFill>
                  <a:schemeClr val="tx1"/>
                </a:solidFill>
                <a:ea typeface="迷你简汉真广标" panose="02010609000101010101" pitchFamily="49" charset="-122"/>
              </a:endParaRPr>
            </a:p>
          </p:txBody>
        </p:sp>
        <p:sp>
          <p:nvSpPr>
            <p:cNvPr id="10" name="任意多边形: 形状 9">
              <a:extLst>
                <a:ext uri="{FF2B5EF4-FFF2-40B4-BE49-F238E27FC236}">
                  <a16:creationId xmlns:a16="http://schemas.microsoft.com/office/drawing/2014/main" id="{38A232D6-94F4-470D-BD10-642D99FB2A32}"/>
                </a:ext>
              </a:extLst>
            </p:cNvPr>
            <p:cNvSpPr/>
            <p:nvPr/>
          </p:nvSpPr>
          <p:spPr>
            <a:xfrm>
              <a:off x="-2524297" y="3620628"/>
              <a:ext cx="2045326" cy="3128949"/>
            </a:xfrm>
            <a:custGeom>
              <a:avLst/>
              <a:gdLst/>
              <a:ahLst/>
              <a:cxnLst/>
              <a:rect l="l" t="t" r="r" b="b"/>
              <a:pathLst>
                <a:path w="2045326" h="3128949">
                  <a:moveTo>
                    <a:pt x="2045326" y="0"/>
                  </a:moveTo>
                  <a:lnTo>
                    <a:pt x="2045326" y="1334900"/>
                  </a:lnTo>
                  <a:lnTo>
                    <a:pt x="1972178" y="1391198"/>
                  </a:lnTo>
                  <a:cubicBezTo>
                    <a:pt x="1790268" y="1533922"/>
                    <a:pt x="1657822" y="1652154"/>
                    <a:pt x="1574839" y="1745894"/>
                  </a:cubicBezTo>
                  <a:cubicBezTo>
                    <a:pt x="1442065" y="1895878"/>
                    <a:pt x="1375679" y="2026193"/>
                    <a:pt x="1375679" y="2136838"/>
                  </a:cubicBezTo>
                  <a:lnTo>
                    <a:pt x="2045326" y="2136838"/>
                  </a:lnTo>
                  <a:lnTo>
                    <a:pt x="2045326" y="3128949"/>
                  </a:lnTo>
                  <a:lnTo>
                    <a:pt x="0" y="3128949"/>
                  </a:lnTo>
                  <a:lnTo>
                    <a:pt x="0" y="2704812"/>
                  </a:lnTo>
                  <a:cubicBezTo>
                    <a:pt x="0" y="2407302"/>
                    <a:pt x="54707" y="2135608"/>
                    <a:pt x="164122" y="1889732"/>
                  </a:cubicBezTo>
                  <a:cubicBezTo>
                    <a:pt x="273537" y="1643855"/>
                    <a:pt x="424137" y="1414575"/>
                    <a:pt x="615920" y="1201892"/>
                  </a:cubicBezTo>
                  <a:cubicBezTo>
                    <a:pt x="807704" y="989209"/>
                    <a:pt x="1105214" y="740259"/>
                    <a:pt x="1508452" y="455043"/>
                  </a:cubicBezTo>
                  <a:cubicBezTo>
                    <a:pt x="1692859" y="317352"/>
                    <a:pt x="1849605" y="187499"/>
                    <a:pt x="1978691" y="65482"/>
                  </a:cubicBezTo>
                  <a:lnTo>
                    <a:pt x="2045326" y="0"/>
                  </a:lnTo>
                  <a:close/>
                </a:path>
              </a:pathLst>
            </a:custGeom>
            <a:solidFill>
              <a:schemeClr val="accent6"/>
            </a:solidFill>
            <a:ln>
              <a:noFill/>
            </a:ln>
            <a:effectLst>
              <a:outerShdw blurRad="50800" dist="38100" dir="8100000" algn="tr" rotWithShape="0">
                <a:prstClr val="black">
                  <a:alpha val="40000"/>
                </a:prstClr>
              </a:outerShdw>
            </a:effectLst>
          </p:spPr>
          <p:txBody>
            <a:bodyPr/>
            <a:lstStyle/>
            <a:p>
              <a:endParaRPr lang="zh-CN" altLang="en-US" sz="59500">
                <a:solidFill>
                  <a:schemeClr val="tx1"/>
                </a:solidFill>
                <a:ea typeface="迷你简汉真广标" panose="02010609000101010101" pitchFamily="49" charset="-122"/>
              </a:endParaRPr>
            </a:p>
          </p:txBody>
        </p:sp>
      </p:grpSp>
      <p:sp>
        <p:nvSpPr>
          <p:cNvPr id="11" name="矩形 10">
            <a:extLst>
              <a:ext uri="{FF2B5EF4-FFF2-40B4-BE49-F238E27FC236}">
                <a16:creationId xmlns:a16="http://schemas.microsoft.com/office/drawing/2014/main" id="{496903A3-702E-4819-88EA-FCD9D3916D40}"/>
              </a:ext>
            </a:extLst>
          </p:cNvPr>
          <p:cNvSpPr/>
          <p:nvPr/>
        </p:nvSpPr>
        <p:spPr>
          <a:xfrm>
            <a:off x="7795132" y="5635795"/>
            <a:ext cx="3891855" cy="646331"/>
          </a:xfrm>
          <a:prstGeom prst="rect">
            <a:avLst/>
          </a:prstGeom>
        </p:spPr>
        <p:txBody>
          <a:bodyPr wrap="square">
            <a:spAutoFit/>
          </a:bodyPr>
          <a:lstStyle/>
          <a:p>
            <a:r>
              <a:rPr lang="zh-CN" altLang="en-US" sz="3600" b="1" dirty="0" smtClean="0">
                <a:solidFill>
                  <a:schemeClr val="accent3"/>
                </a:solidFill>
                <a:latin typeface="微软雅黑" panose="020B0503020204020204" pitchFamily="34" charset="-122"/>
                <a:ea typeface="微软雅黑" panose="020B0503020204020204" pitchFamily="34" charset="-122"/>
              </a:rPr>
              <a:t>数据获取与理解</a:t>
            </a:r>
            <a:endParaRPr lang="zh-CN" altLang="en-US" sz="3600" b="1" dirty="0">
              <a:solidFill>
                <a:schemeClr val="accent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5876299"/>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t="49351" b="12499"/>
          <a:stretch>
            <a:fillRect/>
          </a:stretch>
        </p:blipFill>
        <p:spPr>
          <a:xfrm>
            <a:off x="0" y="4248150"/>
            <a:ext cx="12192000" cy="2609850"/>
          </a:xfrm>
          <a:prstGeom prst="rect">
            <a:avLst/>
          </a:prstGeom>
        </p:spPr>
      </p:pic>
      <p:sp>
        <p:nvSpPr>
          <p:cNvPr id="15" name="矩形 14"/>
          <p:cNvSpPr/>
          <p:nvPr/>
        </p:nvSpPr>
        <p:spPr>
          <a:xfrm>
            <a:off x="758283" y="4929827"/>
            <a:ext cx="2399422" cy="1246495"/>
          </a:xfrm>
          <a:prstGeom prst="rect">
            <a:avLst/>
          </a:prstGeom>
          <a:solidFill>
            <a:srgbClr val="404040"/>
          </a:solidFill>
          <a:ln>
            <a:noFill/>
          </a:ln>
          <a:effectLst>
            <a:outerShdw blurRad="165100" dist="38100" dir="8100000" sx="107000" sy="107000" algn="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Light" panose="020B0502040204020203" pitchFamily="34" charset="-122"/>
                <a:ea typeface="微软雅黑 Light" panose="020B0502040204020203" pitchFamily="34" charset="-122"/>
              </a:rPr>
              <a:t>1100</a:t>
            </a:r>
            <a:r>
              <a:rPr lang="zh-CN" altLang="en-US" sz="3600" b="1" dirty="0" smtClean="0">
                <a:solidFill>
                  <a:schemeClr val="bg1"/>
                </a:solidFill>
                <a:latin typeface="微软雅黑 Light" panose="020B0502040204020203" pitchFamily="34" charset="-122"/>
                <a:ea typeface="微软雅黑 Light" panose="020B0502040204020203" pitchFamily="34" charset="-122"/>
              </a:rPr>
              <a:t>*</a:t>
            </a:r>
            <a:r>
              <a:rPr lang="en-US" altLang="zh-CN" sz="3600" b="1" dirty="0" smtClean="0">
                <a:solidFill>
                  <a:schemeClr val="bg1"/>
                </a:solidFill>
                <a:latin typeface="微软雅黑 Light" panose="020B0502040204020203" pitchFamily="34" charset="-122"/>
                <a:ea typeface="微软雅黑 Light" panose="020B0502040204020203" pitchFamily="34" charset="-122"/>
              </a:rPr>
              <a:t>31</a:t>
            </a:r>
            <a:endParaRPr lang="zh-CN" altLang="en-US" sz="3600" b="1" dirty="0">
              <a:solidFill>
                <a:schemeClr val="bg1"/>
              </a:solidFill>
              <a:latin typeface="微软雅黑 Light" panose="020B0502040204020203" pitchFamily="34" charset="-122"/>
              <a:ea typeface="微软雅黑 Light" panose="020B0502040204020203" pitchFamily="34" charset="-122"/>
            </a:endParaRPr>
          </a:p>
        </p:txBody>
      </p:sp>
      <p:grpSp>
        <p:nvGrpSpPr>
          <p:cNvPr id="5" name="组合 4"/>
          <p:cNvGrpSpPr/>
          <p:nvPr/>
        </p:nvGrpSpPr>
        <p:grpSpPr>
          <a:xfrm>
            <a:off x="3743071" y="4248151"/>
            <a:ext cx="8448929" cy="2498338"/>
            <a:chOff x="3743071" y="4248150"/>
            <a:chExt cx="8448929" cy="2609849"/>
          </a:xfrm>
        </p:grpSpPr>
        <p:sp>
          <p:nvSpPr>
            <p:cNvPr id="3" name="矩形 2"/>
            <p:cNvSpPr/>
            <p:nvPr/>
          </p:nvSpPr>
          <p:spPr>
            <a:xfrm>
              <a:off x="3743071" y="4248150"/>
              <a:ext cx="8448929" cy="2609849"/>
            </a:xfrm>
            <a:prstGeom prst="rect">
              <a:avLst/>
            </a:prstGeom>
            <a:solidFill>
              <a:srgbClr val="6A6A6A">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sp>
          <p:nvSpPr>
            <p:cNvPr id="17" name="矩形 16"/>
            <p:cNvSpPr/>
            <p:nvPr/>
          </p:nvSpPr>
          <p:spPr>
            <a:xfrm>
              <a:off x="4079832" y="4592168"/>
              <a:ext cx="7204329" cy="2123658"/>
            </a:xfrm>
            <a:prstGeom prst="rect">
              <a:avLst/>
            </a:prstGeom>
          </p:spPr>
          <p:txBody>
            <a:bodyPr wrap="square">
              <a:spAutoFit/>
            </a:bodyPr>
            <a:lstStyle/>
            <a:p>
              <a:pPr algn="ctr"/>
              <a:r>
                <a:rPr lang="zh-CN" altLang="en-US" b="1" dirty="0" smtClean="0">
                  <a:solidFill>
                    <a:schemeClr val="bg1"/>
                  </a:solidFill>
                  <a:latin typeface="微软雅黑 Light" panose="020B0502040204020203" pitchFamily="34" charset="-122"/>
                  <a:ea typeface="微软雅黑 Light" panose="020B0502040204020203" pitchFamily="34" charset="-122"/>
                </a:rPr>
                <a:t>数据结构</a:t>
              </a:r>
            </a:p>
            <a:p>
              <a:pPr algn="just">
                <a:lnSpc>
                  <a:spcPct val="150000"/>
                </a:lnSpc>
              </a:pPr>
              <a:r>
                <a:rPr lang="zh-CN" altLang="en-US" sz="1200" dirty="0" smtClean="0">
                  <a:solidFill>
                    <a:schemeClr val="bg1"/>
                  </a:solidFill>
                  <a:latin typeface="微软雅黑 Light" panose="020B0502040204020203" pitchFamily="34" charset="-122"/>
                  <a:ea typeface="微软雅黑 Light" panose="020B0502040204020203" pitchFamily="34" charset="-122"/>
                </a:rPr>
                <a:t>数据来自：</a:t>
              </a:r>
              <a:r>
                <a:rPr lang="en-US" altLang="zh-CN" sz="1200" dirty="0" smtClean="0">
                  <a:solidFill>
                    <a:schemeClr val="bg1"/>
                  </a:solidFill>
                  <a:latin typeface="微软雅黑 Light" panose="020B0502040204020203" pitchFamily="34" charset="-122"/>
                  <a:ea typeface="微软雅黑 Light" panose="020B0502040204020203" pitchFamily="34" charset="-122"/>
                </a:rPr>
                <a:t>DC</a:t>
              </a:r>
              <a:r>
                <a:rPr lang="zh-CN" altLang="en-US" sz="1200" dirty="0" smtClean="0">
                  <a:solidFill>
                    <a:schemeClr val="bg1"/>
                  </a:solidFill>
                  <a:latin typeface="微软雅黑 Light" panose="020B0502040204020203" pitchFamily="34" charset="-122"/>
                  <a:ea typeface="微软雅黑 Light" panose="020B0502040204020203" pitchFamily="34" charset="-122"/>
                </a:rPr>
                <a:t>竞赛</a:t>
              </a:r>
              <a:r>
                <a:rPr lang="en-US" altLang="zh-CN" sz="1200" dirty="0" smtClean="0">
                  <a:solidFill>
                    <a:schemeClr val="bg1"/>
                  </a:solidFill>
                  <a:latin typeface="微软雅黑 Light" panose="020B0502040204020203" pitchFamily="34" charset="-122"/>
                  <a:ea typeface="微软雅黑 Light" panose="020B0502040204020203" pitchFamily="34" charset="-122"/>
                </a:rPr>
                <a:t>——</a:t>
              </a:r>
              <a:r>
                <a:rPr lang="zh-CN" altLang="en-US" sz="1200" dirty="0">
                  <a:solidFill>
                    <a:schemeClr val="bg1"/>
                  </a:solidFill>
                  <a:latin typeface="微软雅黑 Light" panose="020B0502040204020203" pitchFamily="34" charset="-122"/>
                  <a:ea typeface="微软雅黑 Light" panose="020B0502040204020203" pitchFamily="34" charset="-122"/>
                </a:rPr>
                <a:t>员工</a:t>
              </a:r>
              <a:r>
                <a:rPr lang="zh-CN" altLang="en-US" sz="1200" dirty="0" smtClean="0">
                  <a:solidFill>
                    <a:schemeClr val="bg1"/>
                  </a:solidFill>
                  <a:latin typeface="微软雅黑 Light" panose="020B0502040204020203" pitchFamily="34" charset="-122"/>
                  <a:ea typeface="微软雅黑 Light" panose="020B0502040204020203" pitchFamily="34" charset="-122"/>
                </a:rPr>
                <a:t>离职预测训练赛</a:t>
              </a:r>
              <a:endParaRPr lang="en-US" altLang="zh-CN" sz="1200" dirty="0">
                <a:solidFill>
                  <a:schemeClr val="bg1"/>
                </a:solidFill>
                <a:latin typeface="微软雅黑 Light" panose="020B0502040204020203" pitchFamily="34" charset="-122"/>
                <a:ea typeface="微软雅黑 Light" panose="020B0502040204020203" pitchFamily="34" charset="-122"/>
              </a:endParaRPr>
            </a:p>
            <a:p>
              <a:pPr algn="just">
                <a:lnSpc>
                  <a:spcPct val="150000"/>
                </a:lnSpc>
              </a:pPr>
              <a:r>
                <a:rPr lang="zh-CN" altLang="en-US" sz="1200" dirty="0" smtClean="0">
                  <a:solidFill>
                    <a:schemeClr val="bg1"/>
                  </a:solidFill>
                  <a:latin typeface="微软雅黑 Light" panose="020B0502040204020203" pitchFamily="34" charset="-122"/>
                  <a:ea typeface="微软雅黑 Light" panose="020B0502040204020203" pitchFamily="34" charset="-122"/>
                </a:rPr>
                <a:t>数据共</a:t>
              </a:r>
              <a:r>
                <a:rPr lang="en-US" altLang="zh-CN" sz="1200" dirty="0" smtClean="0">
                  <a:solidFill>
                    <a:schemeClr val="bg1"/>
                  </a:solidFill>
                  <a:latin typeface="微软雅黑 Light" panose="020B0502040204020203" pitchFamily="34" charset="-122"/>
                  <a:ea typeface="微软雅黑 Light" panose="020B0502040204020203" pitchFamily="34" charset="-122"/>
                </a:rPr>
                <a:t>1100</a:t>
              </a:r>
              <a:r>
                <a:rPr lang="zh-CN" altLang="en-US" sz="1200" dirty="0" smtClean="0">
                  <a:solidFill>
                    <a:schemeClr val="bg1"/>
                  </a:solidFill>
                  <a:latin typeface="微软雅黑 Light" panose="020B0502040204020203" pitchFamily="34" charset="-122"/>
                  <a:ea typeface="微软雅黑 Light" panose="020B0502040204020203" pitchFamily="34" charset="-122"/>
                </a:rPr>
                <a:t>行，</a:t>
              </a:r>
              <a:r>
                <a:rPr lang="en-US" altLang="zh-CN" sz="1200" dirty="0" smtClean="0">
                  <a:solidFill>
                    <a:schemeClr val="bg1"/>
                  </a:solidFill>
                  <a:latin typeface="微软雅黑 Light" panose="020B0502040204020203" pitchFamily="34" charset="-122"/>
                  <a:ea typeface="微软雅黑 Light" panose="020B0502040204020203" pitchFamily="34" charset="-122"/>
                </a:rPr>
                <a:t>31</a:t>
              </a:r>
              <a:r>
                <a:rPr lang="zh-CN" altLang="en-US" sz="1200" dirty="0" smtClean="0">
                  <a:solidFill>
                    <a:schemeClr val="bg1"/>
                  </a:solidFill>
                  <a:latin typeface="微软雅黑 Light" panose="020B0502040204020203" pitchFamily="34" charset="-122"/>
                  <a:ea typeface="微软雅黑 Light" panose="020B0502040204020203" pitchFamily="34" charset="-122"/>
                </a:rPr>
                <a:t>个变量，都是真实数据，没有缺失值</a:t>
              </a:r>
              <a:endParaRPr lang="en-US" altLang="zh-CN" sz="1200" dirty="0">
                <a:solidFill>
                  <a:schemeClr val="bg1"/>
                </a:solidFill>
                <a:latin typeface="微软雅黑 Light" panose="020B0502040204020203" pitchFamily="34" charset="-122"/>
                <a:ea typeface="微软雅黑 Light" panose="020B0502040204020203" pitchFamily="34" charset="-122"/>
              </a:endParaRPr>
            </a:p>
            <a:p>
              <a:pPr algn="just">
                <a:lnSpc>
                  <a:spcPct val="150000"/>
                </a:lnSpc>
              </a:pPr>
              <a:r>
                <a:rPr lang="zh-CN" altLang="en-US" sz="1200" dirty="0" smtClean="0">
                  <a:solidFill>
                    <a:schemeClr val="bg1"/>
                  </a:solidFill>
                  <a:latin typeface="微软雅黑 Light" panose="020B0502040204020203" pitchFamily="34" charset="-122"/>
                  <a:ea typeface="微软雅黑 Light" panose="020B0502040204020203" pitchFamily="34" charset="-122"/>
                </a:rPr>
                <a:t>数据链接：</a:t>
              </a:r>
              <a:endParaRPr lang="en-US" altLang="zh-CN" sz="1200" dirty="0" smtClean="0">
                <a:solidFill>
                  <a:schemeClr val="bg1"/>
                </a:solidFill>
                <a:latin typeface="微软雅黑 Light" panose="020B0502040204020203" pitchFamily="34" charset="-122"/>
                <a:ea typeface="微软雅黑 Light" panose="020B0502040204020203" pitchFamily="34" charset="-122"/>
              </a:endParaRPr>
            </a:p>
            <a:p>
              <a:pPr algn="just">
                <a:lnSpc>
                  <a:spcPct val="150000"/>
                </a:lnSpc>
              </a:pPr>
              <a:r>
                <a:rPr lang="zh-CN" altLang="en-US" sz="1200" dirty="0" smtClean="0">
                  <a:solidFill>
                    <a:schemeClr val="bg1"/>
                  </a:solidFill>
                  <a:latin typeface="微软雅黑 Light" panose="020B0502040204020203" pitchFamily="34" charset="-122"/>
                  <a:ea typeface="微软雅黑 Light" panose="020B0502040204020203" pitchFamily="34" charset="-122"/>
                </a:rPr>
                <a:t> </a:t>
              </a:r>
              <a:r>
                <a:rPr lang="en-US" altLang="zh-CN" sz="800" dirty="0" smtClean="0">
                  <a:hlinkClick r:id="rId6"/>
                </a:rPr>
                <a:t>http</a:t>
              </a:r>
              <a:r>
                <a:rPr lang="en-US" altLang="zh-CN" sz="800" dirty="0">
                  <a:hlinkClick r:id="rId6"/>
                </a:rPr>
                <a:t>://www.pkbigdata.com/common/cmpt/%E5%91%98%E5%B7%A5%E7%A6%BB%E8%81%8C%E9%A2%84%E6%B5%8B%E8%AE%AD%E7%BB%83%E8%B5%9B_%E6%8E%92%E8%A1%8C%E6%A6%9C.html</a:t>
              </a:r>
              <a:endParaRPr lang="zh-CN" altLang="en-US" sz="800" dirty="0"/>
            </a:p>
            <a:p>
              <a:pPr algn="just">
                <a:lnSpc>
                  <a:spcPct val="150000"/>
                </a:lnSpc>
              </a:pPr>
              <a:endParaRPr lang="en-US" altLang="zh-CN" sz="1200" dirty="0" smtClean="0">
                <a:solidFill>
                  <a:schemeClr val="bg1"/>
                </a:solidFill>
                <a:latin typeface="微软雅黑 Light" panose="020B0502040204020203" pitchFamily="34" charset="-122"/>
                <a:ea typeface="微软雅黑 Light" panose="020B0502040204020203" pitchFamily="34" charset="-122"/>
              </a:endParaRPr>
            </a:p>
          </p:txBody>
        </p:sp>
      </p:grpSp>
      <p:sp>
        <p:nvSpPr>
          <p:cNvPr id="22" name="矩形 21">
            <a:extLst>
              <a:ext uri="{FF2B5EF4-FFF2-40B4-BE49-F238E27FC236}">
                <a16:creationId xmlns:a16="http://schemas.microsoft.com/office/drawing/2014/main" id="{328074FF-E3FD-48C0-82FA-19840DB86287}"/>
              </a:ext>
            </a:extLst>
          </p:cNvPr>
          <p:cNvSpPr/>
          <p:nvPr/>
        </p:nvSpPr>
        <p:spPr>
          <a:xfrm>
            <a:off x="905350" y="362907"/>
            <a:ext cx="2646878" cy="461665"/>
          </a:xfrm>
          <a:prstGeom prst="rect">
            <a:avLst/>
          </a:prstGeom>
          <a:noFill/>
        </p:spPr>
        <p:txBody>
          <a:bodyPr wrap="none">
            <a:spAutoFit/>
          </a:bodyPr>
          <a:lstStyle/>
          <a:p>
            <a:pPr algn="ct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数据的获取与理解</a:t>
            </a:r>
            <a:endPar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3" name="矩形 22">
            <a:extLst>
              <a:ext uri="{FF2B5EF4-FFF2-40B4-BE49-F238E27FC236}">
                <a16:creationId xmlns:a16="http://schemas.microsoft.com/office/drawing/2014/main" id="{FF2C1838-B7A5-450D-8D24-F61B769D373C}"/>
              </a:ext>
            </a:extLst>
          </p:cNvPr>
          <p:cNvSpPr/>
          <p:nvPr/>
        </p:nvSpPr>
        <p:spPr>
          <a:xfrm>
            <a:off x="258794" y="334428"/>
            <a:ext cx="698500" cy="546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lumMod val="75000"/>
                    <a:lumOff val="25000"/>
                  </a:schemeClr>
                </a:solidFill>
                <a:latin typeface="+mj-lt"/>
                <a:ea typeface="方正清刻本悦宋简体" panose="02000000000000000000" pitchFamily="2" charset="-122"/>
              </a:rPr>
              <a:t>2</a:t>
            </a:r>
            <a:endParaRPr lang="zh-CN" altLang="en-US" sz="2400" b="1" dirty="0">
              <a:solidFill>
                <a:schemeClr val="tx1">
                  <a:lumMod val="75000"/>
                  <a:lumOff val="25000"/>
                </a:schemeClr>
              </a:solidFill>
              <a:latin typeface="+mj-lt"/>
              <a:ea typeface="方正清刻本悦宋简体" panose="02000000000000000000" pitchFamily="2" charset="-122"/>
            </a:endParaRPr>
          </a:p>
        </p:txBody>
      </p:sp>
      <p:grpSp>
        <p:nvGrpSpPr>
          <p:cNvPr id="24" name="组合 23">
            <a:extLst>
              <a:ext uri="{FF2B5EF4-FFF2-40B4-BE49-F238E27FC236}">
                <a16:creationId xmlns:a16="http://schemas.microsoft.com/office/drawing/2014/main" id="{B5964CD5-3F25-46D5-BB63-E90E85A7452B}"/>
              </a:ext>
            </a:extLst>
          </p:cNvPr>
          <p:cNvGrpSpPr/>
          <p:nvPr/>
        </p:nvGrpSpPr>
        <p:grpSpPr>
          <a:xfrm>
            <a:off x="346483" y="280751"/>
            <a:ext cx="523122" cy="653826"/>
            <a:chOff x="2668588" y="1189513"/>
            <a:chExt cx="3238500" cy="4047650"/>
          </a:xfrm>
        </p:grpSpPr>
        <p:grpSp>
          <p:nvGrpSpPr>
            <p:cNvPr id="25" name="组合 24">
              <a:extLst>
                <a:ext uri="{FF2B5EF4-FFF2-40B4-BE49-F238E27FC236}">
                  <a16:creationId xmlns:a16="http://schemas.microsoft.com/office/drawing/2014/main" id="{C99D9007-2DE3-4DC1-B5D6-AC0DC35C10BE}"/>
                </a:ext>
              </a:extLst>
            </p:cNvPr>
            <p:cNvGrpSpPr/>
            <p:nvPr/>
          </p:nvGrpSpPr>
          <p:grpSpPr>
            <a:xfrm>
              <a:off x="2668588" y="1189513"/>
              <a:ext cx="3238500" cy="1309688"/>
              <a:chOff x="4478338" y="1241901"/>
              <a:chExt cx="3238500" cy="1309688"/>
            </a:xfrm>
          </p:grpSpPr>
          <p:sp>
            <p:nvSpPr>
              <p:cNvPr id="30" name="Freeform 5">
                <a:extLst>
                  <a:ext uri="{FF2B5EF4-FFF2-40B4-BE49-F238E27FC236}">
                    <a16:creationId xmlns:a16="http://schemas.microsoft.com/office/drawing/2014/main" id="{404DC038-F1AF-4DE8-88D3-FD9063D708AC}"/>
                  </a:ext>
                </a:extLst>
              </p:cNvPr>
              <p:cNvSpPr/>
              <p:nvPr/>
            </p:nvSpPr>
            <p:spPr bwMode="auto">
              <a:xfrm>
                <a:off x="4478338" y="1241901"/>
                <a:ext cx="3238500" cy="1309688"/>
              </a:xfrm>
              <a:custGeom>
                <a:avLst/>
                <a:gdLst>
                  <a:gd name="T0" fmla="*/ 13 w 2040"/>
                  <a:gd name="T1" fmla="*/ 825 h 825"/>
                  <a:gd name="T2" fmla="*/ 13 w 2040"/>
                  <a:gd name="T3" fmla="*/ 603 h 825"/>
                  <a:gd name="T4" fmla="*/ 1020 w 2040"/>
                  <a:gd name="T5" fmla="*/ 22 h 825"/>
                  <a:gd name="T6" fmla="*/ 2026 w 2040"/>
                  <a:gd name="T7" fmla="*/ 603 h 825"/>
                  <a:gd name="T8" fmla="*/ 2026 w 2040"/>
                  <a:gd name="T9" fmla="*/ 825 h 825"/>
                  <a:gd name="T10" fmla="*/ 2040 w 2040"/>
                  <a:gd name="T11" fmla="*/ 825 h 825"/>
                  <a:gd name="T12" fmla="*/ 2040 w 2040"/>
                  <a:gd name="T13" fmla="*/ 591 h 825"/>
                  <a:gd name="T14" fmla="*/ 1020 w 2040"/>
                  <a:gd name="T15" fmla="*/ 0 h 825"/>
                  <a:gd name="T16" fmla="*/ 0 w 2040"/>
                  <a:gd name="T17" fmla="*/ 591 h 825"/>
                  <a:gd name="T18" fmla="*/ 0 w 2040"/>
                  <a:gd name="T19" fmla="*/ 825 h 825"/>
                  <a:gd name="T20" fmla="*/ 13 w 2040"/>
                  <a:gd name="T21" fmla="*/ 825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5">
                    <a:moveTo>
                      <a:pt x="13" y="825"/>
                    </a:moveTo>
                    <a:lnTo>
                      <a:pt x="13" y="603"/>
                    </a:lnTo>
                    <a:lnTo>
                      <a:pt x="1020" y="22"/>
                    </a:lnTo>
                    <a:lnTo>
                      <a:pt x="2026" y="603"/>
                    </a:lnTo>
                    <a:lnTo>
                      <a:pt x="2026" y="825"/>
                    </a:lnTo>
                    <a:lnTo>
                      <a:pt x="2040" y="825"/>
                    </a:lnTo>
                    <a:lnTo>
                      <a:pt x="2040" y="591"/>
                    </a:lnTo>
                    <a:lnTo>
                      <a:pt x="1020" y="0"/>
                    </a:lnTo>
                    <a:lnTo>
                      <a:pt x="0" y="591"/>
                    </a:lnTo>
                    <a:lnTo>
                      <a:pt x="0" y="825"/>
                    </a:lnTo>
                    <a:lnTo>
                      <a:pt x="13" y="82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31" name="Freeform 9">
                <a:extLst>
                  <a:ext uri="{FF2B5EF4-FFF2-40B4-BE49-F238E27FC236}">
                    <a16:creationId xmlns:a16="http://schemas.microsoft.com/office/drawing/2014/main" id="{893A64AA-5A01-46CB-8D8A-272C94404EA2}"/>
                  </a:ext>
                </a:extLst>
              </p:cNvPr>
              <p:cNvSpPr/>
              <p:nvPr/>
            </p:nvSpPr>
            <p:spPr bwMode="auto">
              <a:xfrm>
                <a:off x="4592638" y="1386364"/>
                <a:ext cx="3008313" cy="1165225"/>
              </a:xfrm>
              <a:custGeom>
                <a:avLst/>
                <a:gdLst>
                  <a:gd name="T0" fmla="*/ 66 w 1895"/>
                  <a:gd name="T1" fmla="*/ 734 h 734"/>
                  <a:gd name="T2" fmla="*/ 66 w 1895"/>
                  <a:gd name="T3" fmla="*/ 587 h 734"/>
                  <a:gd name="T4" fmla="*/ 944 w 1895"/>
                  <a:gd name="T5" fmla="*/ 81 h 734"/>
                  <a:gd name="T6" fmla="*/ 1822 w 1895"/>
                  <a:gd name="T7" fmla="*/ 587 h 734"/>
                  <a:gd name="T8" fmla="*/ 1822 w 1895"/>
                  <a:gd name="T9" fmla="*/ 734 h 734"/>
                  <a:gd name="T10" fmla="*/ 1895 w 1895"/>
                  <a:gd name="T11" fmla="*/ 734 h 734"/>
                  <a:gd name="T12" fmla="*/ 1895 w 1895"/>
                  <a:gd name="T13" fmla="*/ 546 h 734"/>
                  <a:gd name="T14" fmla="*/ 948 w 1895"/>
                  <a:gd name="T15" fmla="*/ 0 h 734"/>
                  <a:gd name="T16" fmla="*/ 0 w 1895"/>
                  <a:gd name="T17" fmla="*/ 546 h 734"/>
                  <a:gd name="T18" fmla="*/ 0 w 1895"/>
                  <a:gd name="T19" fmla="*/ 734 h 734"/>
                  <a:gd name="T20" fmla="*/ 66 w 1895"/>
                  <a:gd name="T21"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4">
                    <a:moveTo>
                      <a:pt x="66" y="734"/>
                    </a:moveTo>
                    <a:lnTo>
                      <a:pt x="66" y="587"/>
                    </a:lnTo>
                    <a:lnTo>
                      <a:pt x="944" y="81"/>
                    </a:lnTo>
                    <a:lnTo>
                      <a:pt x="1822" y="587"/>
                    </a:lnTo>
                    <a:lnTo>
                      <a:pt x="1822" y="734"/>
                    </a:lnTo>
                    <a:lnTo>
                      <a:pt x="1895" y="734"/>
                    </a:lnTo>
                    <a:lnTo>
                      <a:pt x="1895" y="546"/>
                    </a:lnTo>
                    <a:lnTo>
                      <a:pt x="948" y="0"/>
                    </a:lnTo>
                    <a:lnTo>
                      <a:pt x="0" y="546"/>
                    </a:lnTo>
                    <a:lnTo>
                      <a:pt x="0" y="734"/>
                    </a:lnTo>
                    <a:lnTo>
                      <a:pt x="66" y="73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nvGrpSpPr>
            <p:cNvPr id="26" name="组合 25">
              <a:extLst>
                <a:ext uri="{FF2B5EF4-FFF2-40B4-BE49-F238E27FC236}">
                  <a16:creationId xmlns:a16="http://schemas.microsoft.com/office/drawing/2014/main" id="{D3A29282-A2D9-4C79-86C6-6AB40C154151}"/>
                </a:ext>
              </a:extLst>
            </p:cNvPr>
            <p:cNvGrpSpPr/>
            <p:nvPr/>
          </p:nvGrpSpPr>
          <p:grpSpPr>
            <a:xfrm>
              <a:off x="2668588" y="3924300"/>
              <a:ext cx="3238500" cy="1312863"/>
              <a:chOff x="4478338" y="3976688"/>
              <a:chExt cx="3238500" cy="1312863"/>
            </a:xfrm>
          </p:grpSpPr>
          <p:sp>
            <p:nvSpPr>
              <p:cNvPr id="27" name="Freeform 6">
                <a:extLst>
                  <a:ext uri="{FF2B5EF4-FFF2-40B4-BE49-F238E27FC236}">
                    <a16:creationId xmlns:a16="http://schemas.microsoft.com/office/drawing/2014/main" id="{A4E0D420-BF5E-47DC-919F-FD8B90691E8E}"/>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 name="T20" fmla="*/ 1020 w 2040"/>
                  <a:gd name="T21" fmla="*/ 80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lnTo>
                      <a:pt x="1020" y="80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28" name="Freeform 7">
                <a:extLst>
                  <a:ext uri="{FF2B5EF4-FFF2-40B4-BE49-F238E27FC236}">
                    <a16:creationId xmlns:a16="http://schemas.microsoft.com/office/drawing/2014/main" id="{9CDB8FEA-10F5-4572-A435-2C49D97CD1D6}"/>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8">
                <a:extLst>
                  <a:ext uri="{FF2B5EF4-FFF2-40B4-BE49-F238E27FC236}">
                    <a16:creationId xmlns:a16="http://schemas.microsoft.com/office/drawing/2014/main" id="{0D45A953-4430-4A17-A18E-62200478C86F}"/>
                  </a:ext>
                </a:extLst>
              </p:cNvPr>
              <p:cNvSpPr/>
              <p:nvPr/>
            </p:nvSpPr>
            <p:spPr bwMode="auto">
              <a:xfrm>
                <a:off x="4592638" y="3976688"/>
                <a:ext cx="3008313" cy="1171575"/>
              </a:xfrm>
              <a:custGeom>
                <a:avLst/>
                <a:gdLst>
                  <a:gd name="T0" fmla="*/ 1822 w 1895"/>
                  <a:gd name="T1" fmla="*/ 0 h 738"/>
                  <a:gd name="T2" fmla="*/ 1822 w 1895"/>
                  <a:gd name="T3" fmla="*/ 150 h 738"/>
                  <a:gd name="T4" fmla="*/ 944 w 1895"/>
                  <a:gd name="T5" fmla="*/ 655 h 738"/>
                  <a:gd name="T6" fmla="*/ 66 w 1895"/>
                  <a:gd name="T7" fmla="*/ 150 h 738"/>
                  <a:gd name="T8" fmla="*/ 66 w 1895"/>
                  <a:gd name="T9" fmla="*/ 0 h 738"/>
                  <a:gd name="T10" fmla="*/ 0 w 1895"/>
                  <a:gd name="T11" fmla="*/ 0 h 738"/>
                  <a:gd name="T12" fmla="*/ 0 w 1895"/>
                  <a:gd name="T13" fmla="*/ 192 h 738"/>
                  <a:gd name="T14" fmla="*/ 948 w 1895"/>
                  <a:gd name="T15" fmla="*/ 738 h 738"/>
                  <a:gd name="T16" fmla="*/ 1895 w 1895"/>
                  <a:gd name="T17" fmla="*/ 192 h 738"/>
                  <a:gd name="T18" fmla="*/ 1895 w 1895"/>
                  <a:gd name="T19" fmla="*/ 0 h 738"/>
                  <a:gd name="T20" fmla="*/ 1822 w 1895"/>
                  <a:gd name="T21"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8">
                    <a:moveTo>
                      <a:pt x="1822" y="0"/>
                    </a:moveTo>
                    <a:lnTo>
                      <a:pt x="1822" y="150"/>
                    </a:lnTo>
                    <a:lnTo>
                      <a:pt x="944" y="655"/>
                    </a:lnTo>
                    <a:lnTo>
                      <a:pt x="66" y="150"/>
                    </a:lnTo>
                    <a:lnTo>
                      <a:pt x="66" y="0"/>
                    </a:lnTo>
                    <a:lnTo>
                      <a:pt x="0" y="0"/>
                    </a:lnTo>
                    <a:lnTo>
                      <a:pt x="0" y="192"/>
                    </a:lnTo>
                    <a:lnTo>
                      <a:pt x="948" y="738"/>
                    </a:lnTo>
                    <a:lnTo>
                      <a:pt x="1895" y="192"/>
                    </a:lnTo>
                    <a:lnTo>
                      <a:pt x="1895" y="0"/>
                    </a:lnTo>
                    <a:lnTo>
                      <a:pt x="1822"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pic>
        <p:nvPicPr>
          <p:cNvPr id="6" name="图片 5"/>
          <p:cNvPicPr>
            <a:picLocks noChangeAspect="1"/>
          </p:cNvPicPr>
          <p:nvPr/>
        </p:nvPicPr>
        <p:blipFill>
          <a:blip r:embed="rId7"/>
          <a:stretch>
            <a:fillRect/>
          </a:stretch>
        </p:blipFill>
        <p:spPr>
          <a:xfrm>
            <a:off x="1137423" y="934578"/>
            <a:ext cx="9701561" cy="30575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0">
        <p14:prism isContent="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75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75000">
                                          <p:cBhvr additive="base">
                                            <p:cTn id="7" dur="2000" fill="hold"/>
                                            <p:tgtEl>
                                              <p:spTgt spid="15"/>
                                            </p:tgtEl>
                                            <p:attrNameLst>
                                              <p:attrName>ppt_x</p:attrName>
                                            </p:attrNameLst>
                                          </p:cBhvr>
                                          <p:tavLst>
                                            <p:tav tm="0">
                                              <p:val>
                                                <p:strVal val="1+#ppt_w/2"/>
                                              </p:val>
                                            </p:tav>
                                            <p:tav tm="100000">
                                              <p:val>
                                                <p:strVal val="#ppt_x"/>
                                              </p:val>
                                            </p:tav>
                                          </p:tavLst>
                                        </p:anim>
                                        <p:anim calcmode="lin" valueType="num" p14:bounceEnd="75000">
                                          <p:cBhvr additive="base">
                                            <p:cTn id="8" dur="2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14" presetClass="entr" presetSubtype="1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 fill="hold"/>
                                            <p:tgtEl>
                                              <p:spTgt spid="15"/>
                                            </p:tgtEl>
                                            <p:attrNameLst>
                                              <p:attrName>ppt_x</p:attrName>
                                            </p:attrNameLst>
                                          </p:cBhvr>
                                          <p:tavLst>
                                            <p:tav tm="0">
                                              <p:val>
                                                <p:strVal val="1+#ppt_w/2"/>
                                              </p:val>
                                            </p:tav>
                                            <p:tav tm="100000">
                                              <p:val>
                                                <p:strVal val="#ppt_x"/>
                                              </p:val>
                                            </p:tav>
                                          </p:tavLst>
                                        </p:anim>
                                        <p:anim calcmode="lin" valueType="num">
                                          <p:cBhvr additive="base">
                                            <p:cTn id="8" dur="2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14" presetClass="entr" presetSubtype="1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24">
            <a:extLst>
              <a:ext uri="{FF2B5EF4-FFF2-40B4-BE49-F238E27FC236}">
                <a16:creationId xmlns:a16="http://schemas.microsoft.com/office/drawing/2014/main" id="{01CC3887-8A58-467B-9A18-903641E71B0F}"/>
              </a:ext>
            </a:extLst>
          </p:cNvPr>
          <p:cNvSpPr txBox="1">
            <a:spLocks noChangeArrowheads="1"/>
          </p:cNvSpPr>
          <p:nvPr/>
        </p:nvSpPr>
        <p:spPr bwMode="auto">
          <a:xfrm>
            <a:off x="1723151" y="2760744"/>
            <a:ext cx="2519362"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r>
              <a:rPr lang="en-US" altLang="zh-CN" sz="6000" dirty="0">
                <a:solidFill>
                  <a:schemeClr val="accent4"/>
                </a:solidFill>
                <a:latin typeface="迷你简汉真广标"/>
                <a:ea typeface="迷你简汉真广标"/>
                <a:cs typeface="迷你简汉真广标"/>
              </a:rPr>
              <a:t>PART </a:t>
            </a:r>
          </a:p>
          <a:p>
            <a:pPr algn="r" eaLnBrk="1" hangingPunct="1"/>
            <a:r>
              <a:rPr lang="en-US" altLang="zh-CN" sz="6000" dirty="0">
                <a:solidFill>
                  <a:schemeClr val="accent4"/>
                </a:solidFill>
                <a:latin typeface="迷你简汉真广标"/>
                <a:ea typeface="迷你简汉真广标"/>
                <a:cs typeface="迷你简汉真广标"/>
              </a:rPr>
              <a:t>THREE</a:t>
            </a:r>
            <a:endParaRPr lang="zh-CN" altLang="en-US" sz="6000" dirty="0">
              <a:solidFill>
                <a:schemeClr val="accent4"/>
              </a:solidFill>
              <a:latin typeface="迷你简汉真广标"/>
              <a:ea typeface="迷你简汉真广标"/>
              <a:cs typeface="迷你简汉真广标"/>
            </a:endParaRPr>
          </a:p>
        </p:txBody>
      </p:sp>
      <p:sp>
        <p:nvSpPr>
          <p:cNvPr id="8" name="矩形 7">
            <a:extLst>
              <a:ext uri="{FF2B5EF4-FFF2-40B4-BE49-F238E27FC236}">
                <a16:creationId xmlns:a16="http://schemas.microsoft.com/office/drawing/2014/main" id="{57B6711A-93FD-4A89-9926-E86A03552C0F}"/>
              </a:ext>
            </a:extLst>
          </p:cNvPr>
          <p:cNvSpPr/>
          <p:nvPr/>
        </p:nvSpPr>
        <p:spPr>
          <a:xfrm>
            <a:off x="1115587" y="5026300"/>
            <a:ext cx="2855912" cy="369332"/>
          </a:xfrm>
          <a:prstGeom prst="rect">
            <a:avLst/>
          </a:prstGeom>
        </p:spPr>
        <p:txBody>
          <a:bodyPr wrap="square">
            <a:spAutoFit/>
          </a:bodyPr>
          <a:lstStyle/>
          <a:p>
            <a:pPr algn="r"/>
            <a:r>
              <a:rPr lang="zh-CN" altLang="en-US" dirty="0" smtClean="0"/>
              <a:t>员工流失</a:t>
            </a:r>
            <a:r>
              <a:rPr lang="zh-CN" altLang="en-US" dirty="0"/>
              <a:t>分析</a:t>
            </a:r>
          </a:p>
        </p:txBody>
      </p:sp>
      <p:grpSp>
        <p:nvGrpSpPr>
          <p:cNvPr id="4" name="组合 3">
            <a:extLst>
              <a:ext uri="{FF2B5EF4-FFF2-40B4-BE49-F238E27FC236}">
                <a16:creationId xmlns:a16="http://schemas.microsoft.com/office/drawing/2014/main" id="{FC70E496-61D8-48BF-BDA8-99322E14C7B8}"/>
              </a:ext>
            </a:extLst>
          </p:cNvPr>
          <p:cNvGrpSpPr/>
          <p:nvPr/>
        </p:nvGrpSpPr>
        <p:grpSpPr>
          <a:xfrm>
            <a:off x="3913961" y="875128"/>
            <a:ext cx="3588568" cy="5351501"/>
            <a:chOff x="-3522428" y="704095"/>
            <a:chExt cx="3588568" cy="5351501"/>
          </a:xfrm>
        </p:grpSpPr>
        <p:sp>
          <p:nvSpPr>
            <p:cNvPr id="22" name="任意多边形: 形状 21">
              <a:extLst>
                <a:ext uri="{FF2B5EF4-FFF2-40B4-BE49-F238E27FC236}">
                  <a16:creationId xmlns:a16="http://schemas.microsoft.com/office/drawing/2014/main" id="{7CCA39DE-BED1-46B6-8703-A446F58FD990}"/>
                </a:ext>
              </a:extLst>
            </p:cNvPr>
            <p:cNvSpPr/>
            <p:nvPr/>
          </p:nvSpPr>
          <p:spPr>
            <a:xfrm>
              <a:off x="-1709311" y="704161"/>
              <a:ext cx="1775451" cy="5351370"/>
            </a:xfrm>
            <a:custGeom>
              <a:avLst/>
              <a:gdLst/>
              <a:ahLst/>
              <a:cxnLst/>
              <a:rect l="l" t="t" r="r" b="b"/>
              <a:pathLst>
                <a:path w="1775451" h="5351370">
                  <a:moveTo>
                    <a:pt x="0" y="0"/>
                  </a:moveTo>
                  <a:lnTo>
                    <a:pt x="189375" y="5553"/>
                  </a:lnTo>
                  <a:cubicBezTo>
                    <a:pt x="623155" y="31773"/>
                    <a:pt x="963752" y="149765"/>
                    <a:pt x="1211165" y="359528"/>
                  </a:cubicBezTo>
                  <a:cubicBezTo>
                    <a:pt x="1493923" y="599257"/>
                    <a:pt x="1635301" y="939181"/>
                    <a:pt x="1635301" y="1379301"/>
                  </a:cubicBezTo>
                  <a:cubicBezTo>
                    <a:pt x="1635301" y="1691564"/>
                    <a:pt x="1547401" y="1955266"/>
                    <a:pt x="1371599" y="2170408"/>
                  </a:cubicBezTo>
                  <a:cubicBezTo>
                    <a:pt x="1195797" y="2385550"/>
                    <a:pt x="925948" y="2531232"/>
                    <a:pt x="562051" y="2607454"/>
                  </a:cubicBezTo>
                  <a:lnTo>
                    <a:pt x="562051" y="2622207"/>
                  </a:lnTo>
                  <a:cubicBezTo>
                    <a:pt x="940701" y="2664005"/>
                    <a:pt x="1237596" y="2793091"/>
                    <a:pt x="1452738" y="3009462"/>
                  </a:cubicBezTo>
                  <a:cubicBezTo>
                    <a:pt x="1667880" y="3225833"/>
                    <a:pt x="1775451" y="3501215"/>
                    <a:pt x="1775451" y="3835607"/>
                  </a:cubicBezTo>
                  <a:cubicBezTo>
                    <a:pt x="1775451" y="4327360"/>
                    <a:pt x="1622393" y="4702936"/>
                    <a:pt x="1316277" y="4962335"/>
                  </a:cubicBezTo>
                  <a:cubicBezTo>
                    <a:pt x="1048426" y="5189310"/>
                    <a:pt x="678448" y="5316984"/>
                    <a:pt x="206346" y="5345355"/>
                  </a:cubicBezTo>
                  <a:lnTo>
                    <a:pt x="0" y="5351370"/>
                  </a:lnTo>
                  <a:lnTo>
                    <a:pt x="0" y="4661599"/>
                  </a:lnTo>
                  <a:lnTo>
                    <a:pt x="204300" y="4647690"/>
                  </a:lnTo>
                  <a:cubicBezTo>
                    <a:pt x="397928" y="4619569"/>
                    <a:pt x="552831" y="4549264"/>
                    <a:pt x="669007" y="4436775"/>
                  </a:cubicBezTo>
                  <a:cubicBezTo>
                    <a:pt x="823909" y="4286790"/>
                    <a:pt x="901360" y="4072878"/>
                    <a:pt x="901360" y="3795037"/>
                  </a:cubicBezTo>
                  <a:cubicBezTo>
                    <a:pt x="901360" y="3539325"/>
                    <a:pt x="805468" y="3340780"/>
                    <a:pt x="613685" y="3199401"/>
                  </a:cubicBezTo>
                  <a:cubicBezTo>
                    <a:pt x="469847" y="3093368"/>
                    <a:pt x="275528" y="3027096"/>
                    <a:pt x="30727" y="3000587"/>
                  </a:cubicBezTo>
                  <a:lnTo>
                    <a:pt x="0" y="2998175"/>
                  </a:lnTo>
                  <a:lnTo>
                    <a:pt x="0" y="2267036"/>
                  </a:lnTo>
                  <a:lnTo>
                    <a:pt x="190470" y="2230802"/>
                  </a:lnTo>
                  <a:cubicBezTo>
                    <a:pt x="317711" y="2196072"/>
                    <a:pt x="425590" y="2143977"/>
                    <a:pt x="514105" y="2074516"/>
                  </a:cubicBezTo>
                  <a:cubicBezTo>
                    <a:pt x="691136" y="1935596"/>
                    <a:pt x="779651" y="1737051"/>
                    <a:pt x="779651" y="1478881"/>
                  </a:cubicBezTo>
                  <a:cubicBezTo>
                    <a:pt x="779651" y="1213334"/>
                    <a:pt x="711421" y="1014789"/>
                    <a:pt x="574959" y="883245"/>
                  </a:cubicBezTo>
                  <a:cubicBezTo>
                    <a:pt x="472613" y="784587"/>
                    <a:pt x="336728" y="722926"/>
                    <a:pt x="167304" y="698261"/>
                  </a:cubicBezTo>
                  <a:lnTo>
                    <a:pt x="0" y="686837"/>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形状 19">
              <a:extLst>
                <a:ext uri="{FF2B5EF4-FFF2-40B4-BE49-F238E27FC236}">
                  <a16:creationId xmlns:a16="http://schemas.microsoft.com/office/drawing/2014/main" id="{1D0B607D-B3F5-445F-9E52-83C8E8CED9F6}"/>
                </a:ext>
              </a:extLst>
            </p:cNvPr>
            <p:cNvSpPr/>
            <p:nvPr/>
          </p:nvSpPr>
          <p:spPr>
            <a:xfrm>
              <a:off x="-3411784" y="704095"/>
              <a:ext cx="1702472" cy="1456818"/>
            </a:xfrm>
            <a:custGeom>
              <a:avLst/>
              <a:gdLst/>
              <a:ahLst/>
              <a:cxnLst/>
              <a:rect l="l" t="t" r="r" b="b"/>
              <a:pathLst>
                <a:path w="1702472" h="1456818">
                  <a:moveTo>
                    <a:pt x="1700236" y="0"/>
                  </a:moveTo>
                  <a:lnTo>
                    <a:pt x="1702472" y="66"/>
                  </a:lnTo>
                  <a:lnTo>
                    <a:pt x="1702472" y="686903"/>
                  </a:lnTo>
                  <a:lnTo>
                    <a:pt x="1689172" y="685995"/>
                  </a:lnTo>
                  <a:cubicBezTo>
                    <a:pt x="1182666" y="685995"/>
                    <a:pt x="899908" y="942936"/>
                    <a:pt x="840898" y="1456818"/>
                  </a:cubicBezTo>
                  <a:lnTo>
                    <a:pt x="0" y="1394119"/>
                  </a:lnTo>
                  <a:cubicBezTo>
                    <a:pt x="51634" y="951542"/>
                    <a:pt x="227436" y="608544"/>
                    <a:pt x="527405" y="365126"/>
                  </a:cubicBezTo>
                  <a:cubicBezTo>
                    <a:pt x="827375" y="121709"/>
                    <a:pt x="1218318" y="0"/>
                    <a:pt x="170023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形状 17">
              <a:extLst>
                <a:ext uri="{FF2B5EF4-FFF2-40B4-BE49-F238E27FC236}">
                  <a16:creationId xmlns:a16="http://schemas.microsoft.com/office/drawing/2014/main" id="{268E53B5-D3ED-450E-BBBF-F52D4A36551F}"/>
                </a:ext>
              </a:extLst>
            </p:cNvPr>
            <p:cNvSpPr/>
            <p:nvPr/>
          </p:nvSpPr>
          <p:spPr>
            <a:xfrm>
              <a:off x="-2320092" y="2971197"/>
              <a:ext cx="610780" cy="731139"/>
            </a:xfrm>
            <a:custGeom>
              <a:avLst/>
              <a:gdLst/>
              <a:ahLst/>
              <a:cxnLst/>
              <a:rect l="l" t="t" r="r" b="b"/>
              <a:pathLst>
                <a:path w="610780" h="731139">
                  <a:moveTo>
                    <a:pt x="610780" y="0"/>
                  </a:moveTo>
                  <a:lnTo>
                    <a:pt x="610780" y="731139"/>
                  </a:lnTo>
                  <a:lnTo>
                    <a:pt x="514900" y="723611"/>
                  </a:lnTo>
                  <a:cubicBezTo>
                    <a:pt x="471295" y="721402"/>
                    <a:pt x="426288" y="720297"/>
                    <a:pt x="379879" y="720297"/>
                  </a:cubicBezTo>
                  <a:lnTo>
                    <a:pt x="0" y="720297"/>
                  </a:lnTo>
                  <a:lnTo>
                    <a:pt x="0" y="15861"/>
                  </a:lnTo>
                  <a:lnTo>
                    <a:pt x="361438" y="15861"/>
                  </a:lnTo>
                  <a:cubicBezTo>
                    <a:pt x="444421" y="15861"/>
                    <a:pt x="522564" y="11520"/>
                    <a:pt x="595866" y="2837"/>
                  </a:cubicBezTo>
                  <a:lnTo>
                    <a:pt x="61078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形状 12">
              <a:extLst>
                <a:ext uri="{FF2B5EF4-FFF2-40B4-BE49-F238E27FC236}">
                  <a16:creationId xmlns:a16="http://schemas.microsoft.com/office/drawing/2014/main" id="{0021A544-A258-4E32-94E0-94F6F174718E}"/>
                </a:ext>
              </a:extLst>
            </p:cNvPr>
            <p:cNvSpPr/>
            <p:nvPr/>
          </p:nvSpPr>
          <p:spPr>
            <a:xfrm>
              <a:off x="-3522428" y="4528703"/>
              <a:ext cx="1813116" cy="1526893"/>
            </a:xfrm>
            <a:custGeom>
              <a:avLst/>
              <a:gdLst/>
              <a:ahLst/>
              <a:cxnLst/>
              <a:rect l="l" t="t" r="r" b="b"/>
              <a:pathLst>
                <a:path w="1813116" h="1526893">
                  <a:moveTo>
                    <a:pt x="859338" y="0"/>
                  </a:moveTo>
                  <a:cubicBezTo>
                    <a:pt x="898678" y="285217"/>
                    <a:pt x="997029" y="496056"/>
                    <a:pt x="1154390" y="632517"/>
                  </a:cubicBezTo>
                  <a:cubicBezTo>
                    <a:pt x="1311751" y="768979"/>
                    <a:pt x="1530581" y="837209"/>
                    <a:pt x="1810880" y="837209"/>
                  </a:cubicBezTo>
                  <a:lnTo>
                    <a:pt x="1813116" y="837057"/>
                  </a:lnTo>
                  <a:lnTo>
                    <a:pt x="1813116" y="1526828"/>
                  </a:lnTo>
                  <a:lnTo>
                    <a:pt x="1810880" y="1526893"/>
                  </a:lnTo>
                  <a:cubicBezTo>
                    <a:pt x="1277328" y="1526893"/>
                    <a:pt x="856879" y="1405799"/>
                    <a:pt x="549534" y="1163611"/>
                  </a:cubicBezTo>
                  <a:cubicBezTo>
                    <a:pt x="242188" y="921422"/>
                    <a:pt x="59010" y="559369"/>
                    <a:pt x="0" y="77451"/>
                  </a:cubicBezTo>
                  <a:lnTo>
                    <a:pt x="85933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a:extLst>
              <a:ext uri="{FF2B5EF4-FFF2-40B4-BE49-F238E27FC236}">
                <a16:creationId xmlns:a16="http://schemas.microsoft.com/office/drawing/2014/main" id="{19973B95-9A0D-405B-B098-A7C525E2BF58}"/>
              </a:ext>
            </a:extLst>
          </p:cNvPr>
          <p:cNvSpPr/>
          <p:nvPr/>
        </p:nvSpPr>
        <p:spPr>
          <a:xfrm>
            <a:off x="7795132" y="5635795"/>
            <a:ext cx="4325333" cy="646331"/>
          </a:xfrm>
          <a:prstGeom prst="rect">
            <a:avLst/>
          </a:prstGeom>
        </p:spPr>
        <p:txBody>
          <a:bodyPr wrap="square">
            <a:spAutoFit/>
          </a:bodyPr>
          <a:lstStyle/>
          <a:p>
            <a:r>
              <a:rPr lang="zh-CN" altLang="en-US" sz="3600" b="1" dirty="0" smtClean="0">
                <a:solidFill>
                  <a:schemeClr val="accent3"/>
                </a:solidFill>
                <a:latin typeface="微软雅黑" panose="020B0503020204020204" pitchFamily="34" charset="-122"/>
                <a:ea typeface="微软雅黑" panose="020B0503020204020204" pitchFamily="34" charset="-122"/>
              </a:rPr>
              <a:t>项目过程</a:t>
            </a:r>
            <a:endParaRPr lang="zh-CN" altLang="en-US" sz="3600" b="1" dirty="0">
              <a:solidFill>
                <a:schemeClr val="accent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09944311"/>
      </p:ext>
    </p:extLst>
  </p:cSld>
  <p:clrMapOvr>
    <a:masterClrMapping/>
  </p:clrMapOvr>
  <mc:AlternateContent xmlns:mc="http://schemas.openxmlformats.org/markup-compatibility/2006" xmlns:p14="http://schemas.microsoft.com/office/powerpoint/2010/main">
    <mc:Choice Requires="p14">
      <p:transition spd="slow" p14:dur="125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647233" y="1883885"/>
            <a:ext cx="8824510" cy="815092"/>
          </a:xfrm>
          <a:prstGeom prst="rect">
            <a:avLst/>
          </a:prstGeom>
          <a:solidFill>
            <a:srgbClr val="6A6A6A"/>
          </a:solidFill>
          <a:ln>
            <a:noFill/>
          </a:ln>
          <a:effectLst>
            <a:outerShdw blurRad="355600" dist="38100" dir="5340000" sx="103000" sy="103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latin typeface="微软雅黑 Light" panose="020B0502040204020203" pitchFamily="34" charset="-122"/>
                <a:ea typeface="微软雅黑 Light" panose="020B0502040204020203" pitchFamily="34" charset="-122"/>
              </a:rPr>
              <a:t>项目</a:t>
            </a:r>
            <a:r>
              <a:rPr lang="zh-CN" altLang="en-US" sz="3200" b="1" dirty="0" smtClean="0">
                <a:latin typeface="微软雅黑 Light" panose="020B0502040204020203" pitchFamily="34" charset="-122"/>
                <a:ea typeface="微软雅黑 Light" panose="020B0502040204020203" pitchFamily="34" charset="-122"/>
              </a:rPr>
              <a:t>流程</a:t>
            </a:r>
            <a:endParaRPr lang="zh-CN" altLang="en-US" sz="3200" b="1" dirty="0">
              <a:latin typeface="微软雅黑 Light" panose="020B0502040204020203" pitchFamily="34" charset="-122"/>
              <a:ea typeface="微软雅黑 Light" panose="020B0502040204020203" pitchFamily="34" charset="-122"/>
            </a:endParaRPr>
          </a:p>
        </p:txBody>
      </p:sp>
      <p:sp>
        <p:nvSpPr>
          <p:cNvPr id="6" name="矩形 5"/>
          <p:cNvSpPr/>
          <p:nvPr/>
        </p:nvSpPr>
        <p:spPr>
          <a:xfrm>
            <a:off x="2057486" y="3130969"/>
            <a:ext cx="736599" cy="646803"/>
          </a:xfrm>
          <a:prstGeom prst="rect">
            <a:avLst/>
          </a:prstGeom>
          <a:noFill/>
          <a:ln>
            <a:solidFill>
              <a:srgbClr val="6A6A6A"/>
            </a:solidFill>
          </a:ln>
          <a:effectLst>
            <a:outerShdw blurRad="266700" dist="63500" dir="8100000" sx="109000" sy="109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rgbClr val="404040"/>
                </a:solidFill>
                <a:latin typeface="微软雅黑 Light" panose="020B0502040204020203" pitchFamily="34" charset="-122"/>
                <a:ea typeface="微软雅黑 Light" panose="020B0502040204020203" pitchFamily="34" charset="-122"/>
              </a:rPr>
              <a:t>1</a:t>
            </a:r>
            <a:endParaRPr lang="zh-CN" altLang="en-US" sz="3200" b="1" dirty="0">
              <a:solidFill>
                <a:srgbClr val="404040"/>
              </a:solidFill>
              <a:latin typeface="微软雅黑 Light" panose="020B0502040204020203" pitchFamily="34" charset="-122"/>
              <a:ea typeface="微软雅黑 Light" panose="020B0502040204020203" pitchFamily="34" charset="-122"/>
            </a:endParaRPr>
          </a:p>
        </p:txBody>
      </p:sp>
      <p:sp>
        <p:nvSpPr>
          <p:cNvPr id="9" name="矩形 8"/>
          <p:cNvSpPr/>
          <p:nvPr/>
        </p:nvSpPr>
        <p:spPr>
          <a:xfrm>
            <a:off x="4480435" y="3130969"/>
            <a:ext cx="736599" cy="646803"/>
          </a:xfrm>
          <a:prstGeom prst="rect">
            <a:avLst/>
          </a:prstGeom>
          <a:noFill/>
          <a:ln>
            <a:solidFill>
              <a:srgbClr val="6A6A6A"/>
            </a:solidFill>
          </a:ln>
          <a:effectLst>
            <a:outerShdw blurRad="266700" dist="63500" dir="8100000" sx="109000" sy="109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rgbClr val="404040"/>
                </a:solidFill>
                <a:latin typeface="微软雅黑 Light" panose="020B0502040204020203" pitchFamily="34" charset="-122"/>
                <a:ea typeface="微软雅黑 Light" panose="020B0502040204020203" pitchFamily="34" charset="-122"/>
              </a:rPr>
              <a:t>2</a:t>
            </a:r>
            <a:endParaRPr lang="zh-CN" altLang="en-US" sz="3200" b="1" dirty="0">
              <a:solidFill>
                <a:srgbClr val="404040"/>
              </a:solidFill>
              <a:latin typeface="微软雅黑 Light" panose="020B0502040204020203" pitchFamily="34" charset="-122"/>
              <a:ea typeface="微软雅黑 Light" panose="020B0502040204020203" pitchFamily="34" charset="-122"/>
            </a:endParaRPr>
          </a:p>
        </p:txBody>
      </p:sp>
      <p:sp>
        <p:nvSpPr>
          <p:cNvPr id="12" name="矩形 11"/>
          <p:cNvSpPr/>
          <p:nvPr/>
        </p:nvSpPr>
        <p:spPr>
          <a:xfrm>
            <a:off x="6903384" y="3130969"/>
            <a:ext cx="736599" cy="646803"/>
          </a:xfrm>
          <a:prstGeom prst="rect">
            <a:avLst/>
          </a:prstGeom>
          <a:noFill/>
          <a:ln>
            <a:solidFill>
              <a:srgbClr val="6A6A6A"/>
            </a:solidFill>
          </a:ln>
          <a:effectLst>
            <a:outerShdw blurRad="266700" dist="63500" dir="8100000" sx="109000" sy="109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rgbClr val="404040"/>
                </a:solidFill>
                <a:latin typeface="微软雅黑 Light" panose="020B0502040204020203" pitchFamily="34" charset="-122"/>
                <a:ea typeface="微软雅黑 Light" panose="020B0502040204020203" pitchFamily="34" charset="-122"/>
              </a:rPr>
              <a:t>3</a:t>
            </a:r>
            <a:endParaRPr lang="zh-CN" altLang="en-US" sz="3200" b="1" dirty="0">
              <a:solidFill>
                <a:srgbClr val="404040"/>
              </a:solidFill>
              <a:latin typeface="微软雅黑 Light" panose="020B0502040204020203" pitchFamily="34" charset="-122"/>
              <a:ea typeface="微软雅黑 Light" panose="020B0502040204020203" pitchFamily="34" charset="-122"/>
            </a:endParaRPr>
          </a:p>
        </p:txBody>
      </p:sp>
      <p:sp>
        <p:nvSpPr>
          <p:cNvPr id="15" name="矩形 14"/>
          <p:cNvSpPr/>
          <p:nvPr/>
        </p:nvSpPr>
        <p:spPr>
          <a:xfrm>
            <a:off x="9326334" y="3130969"/>
            <a:ext cx="736599" cy="646803"/>
          </a:xfrm>
          <a:prstGeom prst="rect">
            <a:avLst/>
          </a:prstGeom>
          <a:noFill/>
          <a:ln>
            <a:solidFill>
              <a:srgbClr val="6A6A6A"/>
            </a:solidFill>
          </a:ln>
          <a:effectLst>
            <a:outerShdw blurRad="266700" dist="63500" dir="8100000" sx="109000" sy="109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rgbClr val="404040"/>
                </a:solidFill>
                <a:latin typeface="微软雅黑 Light" panose="020B0502040204020203" pitchFamily="34" charset="-122"/>
                <a:ea typeface="微软雅黑 Light" panose="020B0502040204020203" pitchFamily="34" charset="-122"/>
              </a:rPr>
              <a:t>4</a:t>
            </a:r>
            <a:endParaRPr lang="zh-CN" altLang="en-US" sz="3200" b="1" dirty="0">
              <a:solidFill>
                <a:srgbClr val="404040"/>
              </a:solidFill>
              <a:latin typeface="微软雅黑 Light" panose="020B0502040204020203" pitchFamily="34" charset="-122"/>
              <a:ea typeface="微软雅黑 Light" panose="020B0502040204020203" pitchFamily="34" charset="-122"/>
            </a:endParaRPr>
          </a:p>
        </p:txBody>
      </p:sp>
      <p:grpSp>
        <p:nvGrpSpPr>
          <p:cNvPr id="25" name="组合 24"/>
          <p:cNvGrpSpPr/>
          <p:nvPr/>
        </p:nvGrpSpPr>
        <p:grpSpPr>
          <a:xfrm>
            <a:off x="1602571" y="4022015"/>
            <a:ext cx="1646428" cy="1072191"/>
            <a:chOff x="1647233" y="3999521"/>
            <a:chExt cx="1646428" cy="1072191"/>
          </a:xfrm>
        </p:grpSpPr>
        <p:sp>
          <p:nvSpPr>
            <p:cNvPr id="17" name="矩形 16"/>
            <p:cNvSpPr/>
            <p:nvPr/>
          </p:nvSpPr>
          <p:spPr>
            <a:xfrm>
              <a:off x="1647233" y="4286882"/>
              <a:ext cx="1646428" cy="784830"/>
            </a:xfrm>
            <a:prstGeom prst="rect">
              <a:avLst/>
            </a:prstGeom>
          </p:spPr>
          <p:txBody>
            <a:bodyPr wrap="square">
              <a:spAutoFit/>
            </a:bodyPr>
            <a:lstStyle/>
            <a:p>
              <a:pPr algn="ctr">
                <a:lnSpc>
                  <a:spcPct val="150000"/>
                </a:lnSpc>
              </a:pPr>
              <a:r>
                <a:rPr lang="zh-CN" altLang="en-US" sz="1000" dirty="0" smtClean="0">
                  <a:solidFill>
                    <a:srgbClr val="404040"/>
                  </a:solidFill>
                  <a:latin typeface="微软雅黑 Light" panose="020B0502040204020203" pitchFamily="34" charset="-122"/>
                  <a:ea typeface="微软雅黑 Light" panose="020B0502040204020203" pitchFamily="34" charset="-122"/>
                </a:rPr>
                <a:t>有无空值，异常值</a:t>
              </a:r>
              <a:endParaRPr lang="en-US" altLang="zh-CN" sz="1000" dirty="0" smtClean="0">
                <a:solidFill>
                  <a:srgbClr val="404040"/>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1000" dirty="0">
                  <a:solidFill>
                    <a:srgbClr val="404040"/>
                  </a:solidFill>
                  <a:latin typeface="微软雅黑 Light" panose="020B0502040204020203" pitchFamily="34" charset="-122"/>
                  <a:ea typeface="微软雅黑 Light" panose="020B0502040204020203" pitchFamily="34" charset="-122"/>
                </a:rPr>
                <a:t>变量</a:t>
              </a:r>
              <a:r>
                <a:rPr lang="zh-CN" altLang="en-US" sz="1000" dirty="0" smtClean="0">
                  <a:solidFill>
                    <a:srgbClr val="404040"/>
                  </a:solidFill>
                  <a:latin typeface="微软雅黑 Light" panose="020B0502040204020203" pitchFamily="34" charset="-122"/>
                  <a:ea typeface="微软雅黑 Light" panose="020B0502040204020203" pitchFamily="34" charset="-122"/>
                </a:rPr>
                <a:t>关系图，</a:t>
              </a:r>
              <a:endParaRPr lang="en-US" altLang="zh-CN" sz="1000" dirty="0" smtClean="0">
                <a:solidFill>
                  <a:srgbClr val="404040"/>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1000" dirty="0">
                  <a:solidFill>
                    <a:srgbClr val="404040"/>
                  </a:solidFill>
                  <a:latin typeface="微软雅黑 Light" panose="020B0502040204020203" pitchFamily="34" charset="-122"/>
                  <a:ea typeface="微软雅黑 Light" panose="020B0502040204020203" pitchFamily="34" charset="-122"/>
                </a:rPr>
                <a:t>数据探索</a:t>
              </a:r>
            </a:p>
          </p:txBody>
        </p:sp>
        <p:sp>
          <p:nvSpPr>
            <p:cNvPr id="22" name="矩形 21"/>
            <p:cNvSpPr/>
            <p:nvPr/>
          </p:nvSpPr>
          <p:spPr>
            <a:xfrm>
              <a:off x="2019041" y="3999521"/>
              <a:ext cx="902812" cy="307777"/>
            </a:xfrm>
            <a:prstGeom prst="rect">
              <a:avLst/>
            </a:prstGeom>
          </p:spPr>
          <p:txBody>
            <a:bodyPr wrap="none">
              <a:spAutoFit/>
            </a:bodyPr>
            <a:lstStyle/>
            <a:p>
              <a:pPr algn="ctr"/>
              <a:r>
                <a:rPr lang="zh-CN" altLang="en-US" sz="1400" b="1" dirty="0">
                  <a:solidFill>
                    <a:srgbClr val="404040"/>
                  </a:solidFill>
                  <a:latin typeface="微软雅黑 Light" panose="020B0502040204020203" pitchFamily="34" charset="-122"/>
                  <a:ea typeface="微软雅黑 Light" panose="020B0502040204020203" pitchFamily="34" charset="-122"/>
                </a:rPr>
                <a:t>数据结构</a:t>
              </a:r>
            </a:p>
          </p:txBody>
        </p:sp>
      </p:grpSp>
      <p:grpSp>
        <p:nvGrpSpPr>
          <p:cNvPr id="26" name="组合 25"/>
          <p:cNvGrpSpPr/>
          <p:nvPr/>
        </p:nvGrpSpPr>
        <p:grpSpPr>
          <a:xfrm>
            <a:off x="4025520" y="4022015"/>
            <a:ext cx="1646428" cy="1072191"/>
            <a:chOff x="1647233" y="3999521"/>
            <a:chExt cx="1646428" cy="1072191"/>
          </a:xfrm>
        </p:grpSpPr>
        <p:sp>
          <p:nvSpPr>
            <p:cNvPr id="27" name="矩形 26"/>
            <p:cNvSpPr/>
            <p:nvPr/>
          </p:nvSpPr>
          <p:spPr>
            <a:xfrm>
              <a:off x="1647233" y="4286882"/>
              <a:ext cx="1646428" cy="784830"/>
            </a:xfrm>
            <a:prstGeom prst="rect">
              <a:avLst/>
            </a:prstGeom>
          </p:spPr>
          <p:txBody>
            <a:bodyPr wrap="square">
              <a:spAutoFit/>
            </a:bodyPr>
            <a:lstStyle/>
            <a:p>
              <a:pPr algn="ctr">
                <a:lnSpc>
                  <a:spcPct val="150000"/>
                </a:lnSpc>
              </a:pPr>
              <a:r>
                <a:rPr lang="zh-CN" altLang="en-US" sz="1000" dirty="0" smtClean="0">
                  <a:solidFill>
                    <a:srgbClr val="404040"/>
                  </a:solidFill>
                  <a:latin typeface="微软雅黑 Light" panose="020B0502040204020203" pitchFamily="34" charset="-122"/>
                  <a:ea typeface="微软雅黑 Light" panose="020B0502040204020203" pitchFamily="34" charset="-122"/>
                </a:rPr>
                <a:t>分类型数据处理</a:t>
              </a:r>
              <a:endParaRPr lang="en-US" altLang="zh-CN" sz="1000" dirty="0" smtClean="0">
                <a:solidFill>
                  <a:srgbClr val="404040"/>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1000" dirty="0" smtClean="0">
                  <a:solidFill>
                    <a:srgbClr val="404040"/>
                  </a:solidFill>
                  <a:latin typeface="微软雅黑 Light" panose="020B0502040204020203" pitchFamily="34" charset="-122"/>
                  <a:ea typeface="微软雅黑 Light" panose="020B0502040204020203" pitchFamily="34" charset="-122"/>
                </a:rPr>
                <a:t>变量筛选</a:t>
              </a:r>
              <a:endParaRPr lang="en-US" altLang="zh-CN" sz="1000" dirty="0" smtClean="0">
                <a:solidFill>
                  <a:srgbClr val="404040"/>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1000" dirty="0">
                  <a:solidFill>
                    <a:srgbClr val="404040"/>
                  </a:solidFill>
                  <a:latin typeface="微软雅黑 Light" panose="020B0502040204020203" pitchFamily="34" charset="-122"/>
                  <a:ea typeface="微软雅黑 Light" panose="020B0502040204020203" pitchFamily="34" charset="-122"/>
                </a:rPr>
                <a:t>独热编码</a:t>
              </a:r>
            </a:p>
          </p:txBody>
        </p:sp>
        <p:sp>
          <p:nvSpPr>
            <p:cNvPr id="28" name="矩形 27"/>
            <p:cNvSpPr/>
            <p:nvPr/>
          </p:nvSpPr>
          <p:spPr>
            <a:xfrm>
              <a:off x="2019041" y="3999521"/>
              <a:ext cx="902812" cy="307777"/>
            </a:xfrm>
            <a:prstGeom prst="rect">
              <a:avLst/>
            </a:prstGeom>
          </p:spPr>
          <p:txBody>
            <a:bodyPr wrap="none">
              <a:spAutoFit/>
            </a:bodyPr>
            <a:lstStyle/>
            <a:p>
              <a:pPr algn="ctr"/>
              <a:r>
                <a:rPr lang="zh-CN" altLang="en-US" sz="1400" b="1" dirty="0" smtClean="0">
                  <a:solidFill>
                    <a:srgbClr val="404040"/>
                  </a:solidFill>
                  <a:latin typeface="微软雅黑 Light" panose="020B0502040204020203" pitchFamily="34" charset="-122"/>
                  <a:ea typeface="微软雅黑 Light" panose="020B0502040204020203" pitchFamily="34" charset="-122"/>
                </a:rPr>
                <a:t>数据处理</a:t>
              </a:r>
              <a:endParaRPr lang="zh-CN" altLang="en-US" sz="1400" b="1" dirty="0">
                <a:solidFill>
                  <a:srgbClr val="404040"/>
                </a:solidFill>
                <a:latin typeface="微软雅黑 Light" panose="020B0502040204020203" pitchFamily="34" charset="-122"/>
                <a:ea typeface="微软雅黑 Light" panose="020B0502040204020203" pitchFamily="34" charset="-122"/>
              </a:endParaRPr>
            </a:p>
          </p:txBody>
        </p:sp>
      </p:grpSp>
      <p:grpSp>
        <p:nvGrpSpPr>
          <p:cNvPr id="29" name="组合 28"/>
          <p:cNvGrpSpPr/>
          <p:nvPr/>
        </p:nvGrpSpPr>
        <p:grpSpPr>
          <a:xfrm>
            <a:off x="6448469" y="4022015"/>
            <a:ext cx="1646428" cy="1072191"/>
            <a:chOff x="1647233" y="3999521"/>
            <a:chExt cx="1646428" cy="1072191"/>
          </a:xfrm>
        </p:grpSpPr>
        <p:sp>
          <p:nvSpPr>
            <p:cNvPr id="30" name="矩形 29"/>
            <p:cNvSpPr/>
            <p:nvPr/>
          </p:nvSpPr>
          <p:spPr>
            <a:xfrm>
              <a:off x="1647233" y="4286882"/>
              <a:ext cx="1646428" cy="784830"/>
            </a:xfrm>
            <a:prstGeom prst="rect">
              <a:avLst/>
            </a:prstGeom>
          </p:spPr>
          <p:txBody>
            <a:bodyPr wrap="square">
              <a:spAutoFit/>
            </a:bodyPr>
            <a:lstStyle/>
            <a:p>
              <a:pPr algn="ctr">
                <a:lnSpc>
                  <a:spcPct val="150000"/>
                </a:lnSpc>
              </a:pPr>
              <a:r>
                <a:rPr lang="zh-CN" altLang="en-US" sz="1000" dirty="0" smtClean="0">
                  <a:solidFill>
                    <a:srgbClr val="404040"/>
                  </a:solidFill>
                  <a:latin typeface="微软雅黑 Light" panose="020B0502040204020203" pitchFamily="34" charset="-122"/>
                  <a:ea typeface="微软雅黑 Light" panose="020B0502040204020203" pitchFamily="34" charset="-122"/>
                </a:rPr>
                <a:t>随机森林</a:t>
              </a:r>
              <a:r>
                <a:rPr lang="en-US" altLang="zh-CN" sz="1000" dirty="0" smtClean="0">
                  <a:solidFill>
                    <a:srgbClr val="404040"/>
                  </a:solidFill>
                  <a:latin typeface="微软雅黑 Light" panose="020B0502040204020203" pitchFamily="34" charset="-122"/>
                  <a:ea typeface="微软雅黑 Light" panose="020B0502040204020203" pitchFamily="34" charset="-122"/>
                </a:rPr>
                <a:t>/</a:t>
              </a:r>
              <a:r>
                <a:rPr lang="zh-CN" altLang="en-US" sz="1000" dirty="0" smtClean="0">
                  <a:solidFill>
                    <a:srgbClr val="404040"/>
                  </a:solidFill>
                  <a:latin typeface="微软雅黑 Light" panose="020B0502040204020203" pitchFamily="34" charset="-122"/>
                  <a:ea typeface="微软雅黑 Light" panose="020B0502040204020203" pitchFamily="34" charset="-122"/>
                </a:rPr>
                <a:t>逻辑回归</a:t>
              </a:r>
              <a:endParaRPr lang="en-US" altLang="zh-CN" sz="1000" dirty="0" smtClean="0">
                <a:solidFill>
                  <a:srgbClr val="404040"/>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1000" dirty="0" smtClean="0">
                  <a:solidFill>
                    <a:srgbClr val="404040"/>
                  </a:solidFill>
                  <a:latin typeface="微软雅黑 Light" panose="020B0502040204020203" pitchFamily="34" charset="-122"/>
                  <a:ea typeface="微软雅黑 Light" panose="020B0502040204020203" pitchFamily="34" charset="-122"/>
                </a:rPr>
                <a:t>数据不平衡再处理</a:t>
              </a:r>
              <a:endParaRPr lang="en-US" altLang="zh-CN" sz="1000" dirty="0" smtClean="0">
                <a:solidFill>
                  <a:srgbClr val="404040"/>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1000" dirty="0" smtClean="0">
                  <a:solidFill>
                    <a:srgbClr val="404040"/>
                  </a:solidFill>
                  <a:latin typeface="微软雅黑 Light" panose="020B0502040204020203" pitchFamily="34" charset="-122"/>
                  <a:ea typeface="微软雅黑 Light" panose="020B0502040204020203" pitchFamily="34" charset="-122"/>
                </a:rPr>
                <a:t>再建模</a:t>
              </a:r>
              <a:endParaRPr lang="zh-CN" altLang="en-US" sz="1000" dirty="0">
                <a:solidFill>
                  <a:srgbClr val="404040"/>
                </a:solidFill>
                <a:latin typeface="微软雅黑 Light" panose="020B0502040204020203" pitchFamily="34" charset="-122"/>
                <a:ea typeface="微软雅黑 Light" panose="020B0502040204020203" pitchFamily="34" charset="-122"/>
              </a:endParaRPr>
            </a:p>
          </p:txBody>
        </p:sp>
        <p:sp>
          <p:nvSpPr>
            <p:cNvPr id="31" name="矩形 30"/>
            <p:cNvSpPr/>
            <p:nvPr/>
          </p:nvSpPr>
          <p:spPr>
            <a:xfrm>
              <a:off x="2198578" y="3999521"/>
              <a:ext cx="543740" cy="307777"/>
            </a:xfrm>
            <a:prstGeom prst="rect">
              <a:avLst/>
            </a:prstGeom>
          </p:spPr>
          <p:txBody>
            <a:bodyPr wrap="none">
              <a:spAutoFit/>
            </a:bodyPr>
            <a:lstStyle/>
            <a:p>
              <a:pPr algn="ctr"/>
              <a:r>
                <a:rPr lang="zh-CN" altLang="en-US" sz="1400" b="1" dirty="0" smtClean="0">
                  <a:solidFill>
                    <a:srgbClr val="404040"/>
                  </a:solidFill>
                  <a:latin typeface="微软雅黑 Light" panose="020B0502040204020203" pitchFamily="34" charset="-122"/>
                  <a:ea typeface="微软雅黑 Light" panose="020B0502040204020203" pitchFamily="34" charset="-122"/>
                </a:rPr>
                <a:t>建模</a:t>
              </a:r>
              <a:endParaRPr lang="zh-CN" altLang="en-US" sz="1400" b="1" dirty="0">
                <a:solidFill>
                  <a:srgbClr val="404040"/>
                </a:solidFill>
                <a:latin typeface="微软雅黑 Light" panose="020B0502040204020203" pitchFamily="34" charset="-122"/>
                <a:ea typeface="微软雅黑 Light" panose="020B0502040204020203" pitchFamily="34" charset="-122"/>
              </a:endParaRPr>
            </a:p>
          </p:txBody>
        </p:sp>
      </p:grpSp>
      <p:grpSp>
        <p:nvGrpSpPr>
          <p:cNvPr id="32" name="组合 31"/>
          <p:cNvGrpSpPr/>
          <p:nvPr/>
        </p:nvGrpSpPr>
        <p:grpSpPr>
          <a:xfrm>
            <a:off x="8871419" y="4022015"/>
            <a:ext cx="1646428" cy="1072191"/>
            <a:chOff x="1647233" y="3999521"/>
            <a:chExt cx="1646428" cy="1072191"/>
          </a:xfrm>
        </p:grpSpPr>
        <p:sp>
          <p:nvSpPr>
            <p:cNvPr id="33" name="矩形 32"/>
            <p:cNvSpPr/>
            <p:nvPr/>
          </p:nvSpPr>
          <p:spPr>
            <a:xfrm>
              <a:off x="1647233" y="4286882"/>
              <a:ext cx="1646428" cy="784830"/>
            </a:xfrm>
            <a:prstGeom prst="rect">
              <a:avLst/>
            </a:prstGeom>
          </p:spPr>
          <p:txBody>
            <a:bodyPr wrap="square">
              <a:spAutoFit/>
            </a:bodyPr>
            <a:lstStyle/>
            <a:p>
              <a:pPr algn="ctr">
                <a:lnSpc>
                  <a:spcPct val="150000"/>
                </a:lnSpc>
              </a:pPr>
              <a:r>
                <a:rPr lang="zh-CN" altLang="en-US" sz="1000" dirty="0">
                  <a:solidFill>
                    <a:srgbClr val="404040"/>
                  </a:solidFill>
                  <a:latin typeface="微软雅黑 Light" panose="020B0502040204020203" pitchFamily="34" charset="-122"/>
                  <a:ea typeface="微软雅黑 Light" panose="020B0502040204020203" pitchFamily="34" charset="-122"/>
                </a:rPr>
                <a:t>预测</a:t>
              </a:r>
              <a:r>
                <a:rPr lang="zh-CN" altLang="en-US" sz="1000" dirty="0" smtClean="0">
                  <a:solidFill>
                    <a:srgbClr val="404040"/>
                  </a:solidFill>
                  <a:latin typeface="微软雅黑 Light" panose="020B0502040204020203" pitchFamily="34" charset="-122"/>
                  <a:ea typeface="微软雅黑 Light" panose="020B0502040204020203" pitchFamily="34" charset="-122"/>
                </a:rPr>
                <a:t>准确度分析</a:t>
              </a:r>
              <a:endParaRPr lang="en-US" altLang="zh-CN" sz="1000" dirty="0" smtClean="0">
                <a:solidFill>
                  <a:srgbClr val="404040"/>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1000" dirty="0" smtClean="0">
                  <a:solidFill>
                    <a:srgbClr val="404040"/>
                  </a:solidFill>
                  <a:latin typeface="微软雅黑 Light" panose="020B0502040204020203" pitchFamily="34" charset="-122"/>
                  <a:ea typeface="微软雅黑 Light" panose="020B0502040204020203" pitchFamily="34" charset="-122"/>
                </a:rPr>
                <a:t>变量重要程度分析</a:t>
              </a:r>
              <a:endParaRPr lang="en-US" altLang="zh-CN" sz="1000" dirty="0" smtClean="0">
                <a:solidFill>
                  <a:srgbClr val="404040"/>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1000" dirty="0">
                  <a:solidFill>
                    <a:srgbClr val="404040"/>
                  </a:solidFill>
                  <a:latin typeface="微软雅黑 Light" panose="020B0502040204020203" pitchFamily="34" charset="-122"/>
                  <a:ea typeface="微软雅黑 Light" panose="020B0502040204020203" pitchFamily="34" charset="-122"/>
                </a:rPr>
                <a:t>结合业务</a:t>
              </a:r>
            </a:p>
          </p:txBody>
        </p:sp>
        <p:sp>
          <p:nvSpPr>
            <p:cNvPr id="34" name="矩形 33"/>
            <p:cNvSpPr/>
            <p:nvPr/>
          </p:nvSpPr>
          <p:spPr>
            <a:xfrm>
              <a:off x="2019042" y="3999521"/>
              <a:ext cx="902812" cy="307777"/>
            </a:xfrm>
            <a:prstGeom prst="rect">
              <a:avLst/>
            </a:prstGeom>
          </p:spPr>
          <p:txBody>
            <a:bodyPr wrap="none">
              <a:spAutoFit/>
            </a:bodyPr>
            <a:lstStyle/>
            <a:p>
              <a:pPr algn="ctr"/>
              <a:r>
                <a:rPr lang="zh-CN" altLang="en-US" sz="1400" b="1" dirty="0" smtClean="0">
                  <a:solidFill>
                    <a:srgbClr val="404040"/>
                  </a:solidFill>
                  <a:latin typeface="微软雅黑 Light" panose="020B0502040204020203" pitchFamily="34" charset="-122"/>
                  <a:ea typeface="微软雅黑 Light" panose="020B0502040204020203" pitchFamily="34" charset="-122"/>
                </a:rPr>
                <a:t>模型分析</a:t>
              </a:r>
              <a:endParaRPr lang="zh-CN" altLang="en-US" sz="1400" b="1" dirty="0">
                <a:solidFill>
                  <a:srgbClr val="404040"/>
                </a:solidFill>
                <a:latin typeface="微软雅黑 Light" panose="020B0502040204020203" pitchFamily="34" charset="-122"/>
                <a:ea typeface="微软雅黑 Light" panose="020B0502040204020203" pitchFamily="34" charset="-122"/>
              </a:endParaRPr>
            </a:p>
          </p:txBody>
        </p:sp>
      </p:grpSp>
      <p:sp>
        <p:nvSpPr>
          <p:cNvPr id="35" name="矩形 34">
            <a:extLst>
              <a:ext uri="{FF2B5EF4-FFF2-40B4-BE49-F238E27FC236}">
                <a16:creationId xmlns:a16="http://schemas.microsoft.com/office/drawing/2014/main" id="{856E5810-2FCF-4828-95C2-6D28C3A5A775}"/>
              </a:ext>
            </a:extLst>
          </p:cNvPr>
          <p:cNvSpPr/>
          <p:nvPr/>
        </p:nvSpPr>
        <p:spPr>
          <a:xfrm>
            <a:off x="1053503" y="386188"/>
            <a:ext cx="2031325" cy="461665"/>
          </a:xfrm>
          <a:prstGeom prst="rect">
            <a:avLst/>
          </a:prstGeom>
          <a:noFill/>
        </p:spPr>
        <p:txBody>
          <a:bodyPr wrap="none">
            <a:spAutoFit/>
          </a:bodyPr>
          <a:lstStyle/>
          <a:p>
            <a:pPr algn="ctr"/>
            <a:r>
              <a:rPr lang="zh-CN" altLang="en-US" sz="2400" b="1" dirty="0" smtClean="0">
                <a:solidFill>
                  <a:schemeClr val="tx1">
                    <a:lumMod val="75000"/>
                    <a:lumOff val="25000"/>
                  </a:schemeClr>
                </a:solidFill>
                <a:latin typeface="微软雅黑 Light" panose="020B0502040204020203" pitchFamily="34" charset="-122"/>
                <a:ea typeface="微软雅黑 Light" panose="020B0502040204020203" pitchFamily="34" charset="-122"/>
              </a:rPr>
              <a:t>员工流失分析</a:t>
            </a:r>
            <a:endPar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36" name="矩形 35">
            <a:extLst>
              <a:ext uri="{FF2B5EF4-FFF2-40B4-BE49-F238E27FC236}">
                <a16:creationId xmlns:a16="http://schemas.microsoft.com/office/drawing/2014/main" id="{335F210D-BE98-4692-B392-E0C0BC31C030}"/>
              </a:ext>
            </a:extLst>
          </p:cNvPr>
          <p:cNvSpPr/>
          <p:nvPr/>
        </p:nvSpPr>
        <p:spPr>
          <a:xfrm>
            <a:off x="258794" y="334428"/>
            <a:ext cx="698500" cy="546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lumMod val="75000"/>
                    <a:lumOff val="25000"/>
                  </a:schemeClr>
                </a:solidFill>
                <a:latin typeface="+mj-lt"/>
                <a:ea typeface="方正清刻本悦宋简体" panose="02000000000000000000" pitchFamily="2" charset="-122"/>
              </a:rPr>
              <a:t>3</a:t>
            </a:r>
            <a:endParaRPr lang="zh-CN" altLang="en-US" sz="2400" b="1" dirty="0">
              <a:solidFill>
                <a:schemeClr val="tx1">
                  <a:lumMod val="75000"/>
                  <a:lumOff val="25000"/>
                </a:schemeClr>
              </a:solidFill>
              <a:latin typeface="+mj-lt"/>
              <a:ea typeface="方正清刻本悦宋简体" panose="02000000000000000000" pitchFamily="2" charset="-122"/>
            </a:endParaRPr>
          </a:p>
        </p:txBody>
      </p:sp>
      <p:grpSp>
        <p:nvGrpSpPr>
          <p:cNvPr id="44" name="组合 43">
            <a:extLst>
              <a:ext uri="{FF2B5EF4-FFF2-40B4-BE49-F238E27FC236}">
                <a16:creationId xmlns:a16="http://schemas.microsoft.com/office/drawing/2014/main" id="{BC7D5983-1DC1-479D-9293-29B2982B885B}"/>
              </a:ext>
            </a:extLst>
          </p:cNvPr>
          <p:cNvGrpSpPr/>
          <p:nvPr/>
        </p:nvGrpSpPr>
        <p:grpSpPr>
          <a:xfrm>
            <a:off x="346483" y="280751"/>
            <a:ext cx="523122" cy="653826"/>
            <a:chOff x="2668588" y="1189513"/>
            <a:chExt cx="3238500" cy="4047650"/>
          </a:xfrm>
        </p:grpSpPr>
        <p:grpSp>
          <p:nvGrpSpPr>
            <p:cNvPr id="45" name="组合 44">
              <a:extLst>
                <a:ext uri="{FF2B5EF4-FFF2-40B4-BE49-F238E27FC236}">
                  <a16:creationId xmlns:a16="http://schemas.microsoft.com/office/drawing/2014/main" id="{3CBEBD5C-4113-4A9A-AAD1-BBE335CC8B92}"/>
                </a:ext>
              </a:extLst>
            </p:cNvPr>
            <p:cNvGrpSpPr/>
            <p:nvPr/>
          </p:nvGrpSpPr>
          <p:grpSpPr>
            <a:xfrm>
              <a:off x="2668588" y="1189513"/>
              <a:ext cx="3238500" cy="1309688"/>
              <a:chOff x="4478338" y="1241901"/>
              <a:chExt cx="3238500" cy="1309688"/>
            </a:xfrm>
          </p:grpSpPr>
          <p:sp>
            <p:nvSpPr>
              <p:cNvPr id="50" name="Freeform 5">
                <a:extLst>
                  <a:ext uri="{FF2B5EF4-FFF2-40B4-BE49-F238E27FC236}">
                    <a16:creationId xmlns:a16="http://schemas.microsoft.com/office/drawing/2014/main" id="{388B3A01-1A80-4C60-9121-39D449E35808}"/>
                  </a:ext>
                </a:extLst>
              </p:cNvPr>
              <p:cNvSpPr/>
              <p:nvPr/>
            </p:nvSpPr>
            <p:spPr bwMode="auto">
              <a:xfrm>
                <a:off x="4478338" y="1241901"/>
                <a:ext cx="3238500" cy="1309688"/>
              </a:xfrm>
              <a:custGeom>
                <a:avLst/>
                <a:gdLst>
                  <a:gd name="T0" fmla="*/ 13 w 2040"/>
                  <a:gd name="T1" fmla="*/ 825 h 825"/>
                  <a:gd name="T2" fmla="*/ 13 w 2040"/>
                  <a:gd name="T3" fmla="*/ 603 h 825"/>
                  <a:gd name="T4" fmla="*/ 1020 w 2040"/>
                  <a:gd name="T5" fmla="*/ 22 h 825"/>
                  <a:gd name="T6" fmla="*/ 2026 w 2040"/>
                  <a:gd name="T7" fmla="*/ 603 h 825"/>
                  <a:gd name="T8" fmla="*/ 2026 w 2040"/>
                  <a:gd name="T9" fmla="*/ 825 h 825"/>
                  <a:gd name="T10" fmla="*/ 2040 w 2040"/>
                  <a:gd name="T11" fmla="*/ 825 h 825"/>
                  <a:gd name="T12" fmla="*/ 2040 w 2040"/>
                  <a:gd name="T13" fmla="*/ 591 h 825"/>
                  <a:gd name="T14" fmla="*/ 1020 w 2040"/>
                  <a:gd name="T15" fmla="*/ 0 h 825"/>
                  <a:gd name="T16" fmla="*/ 0 w 2040"/>
                  <a:gd name="T17" fmla="*/ 591 h 825"/>
                  <a:gd name="T18" fmla="*/ 0 w 2040"/>
                  <a:gd name="T19" fmla="*/ 825 h 825"/>
                  <a:gd name="T20" fmla="*/ 13 w 2040"/>
                  <a:gd name="T21" fmla="*/ 825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5">
                    <a:moveTo>
                      <a:pt x="13" y="825"/>
                    </a:moveTo>
                    <a:lnTo>
                      <a:pt x="13" y="603"/>
                    </a:lnTo>
                    <a:lnTo>
                      <a:pt x="1020" y="22"/>
                    </a:lnTo>
                    <a:lnTo>
                      <a:pt x="2026" y="603"/>
                    </a:lnTo>
                    <a:lnTo>
                      <a:pt x="2026" y="825"/>
                    </a:lnTo>
                    <a:lnTo>
                      <a:pt x="2040" y="825"/>
                    </a:lnTo>
                    <a:lnTo>
                      <a:pt x="2040" y="591"/>
                    </a:lnTo>
                    <a:lnTo>
                      <a:pt x="1020" y="0"/>
                    </a:lnTo>
                    <a:lnTo>
                      <a:pt x="0" y="591"/>
                    </a:lnTo>
                    <a:lnTo>
                      <a:pt x="0" y="825"/>
                    </a:lnTo>
                    <a:lnTo>
                      <a:pt x="13" y="82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51" name="Freeform 9">
                <a:extLst>
                  <a:ext uri="{FF2B5EF4-FFF2-40B4-BE49-F238E27FC236}">
                    <a16:creationId xmlns:a16="http://schemas.microsoft.com/office/drawing/2014/main" id="{9D4E327E-9B72-4704-9576-4B5CE3FDB8BC}"/>
                  </a:ext>
                </a:extLst>
              </p:cNvPr>
              <p:cNvSpPr/>
              <p:nvPr/>
            </p:nvSpPr>
            <p:spPr bwMode="auto">
              <a:xfrm>
                <a:off x="4592638" y="1386364"/>
                <a:ext cx="3008313" cy="1165225"/>
              </a:xfrm>
              <a:custGeom>
                <a:avLst/>
                <a:gdLst>
                  <a:gd name="T0" fmla="*/ 66 w 1895"/>
                  <a:gd name="T1" fmla="*/ 734 h 734"/>
                  <a:gd name="T2" fmla="*/ 66 w 1895"/>
                  <a:gd name="T3" fmla="*/ 587 h 734"/>
                  <a:gd name="T4" fmla="*/ 944 w 1895"/>
                  <a:gd name="T5" fmla="*/ 81 h 734"/>
                  <a:gd name="T6" fmla="*/ 1822 w 1895"/>
                  <a:gd name="T7" fmla="*/ 587 h 734"/>
                  <a:gd name="T8" fmla="*/ 1822 w 1895"/>
                  <a:gd name="T9" fmla="*/ 734 h 734"/>
                  <a:gd name="T10" fmla="*/ 1895 w 1895"/>
                  <a:gd name="T11" fmla="*/ 734 h 734"/>
                  <a:gd name="T12" fmla="*/ 1895 w 1895"/>
                  <a:gd name="T13" fmla="*/ 546 h 734"/>
                  <a:gd name="T14" fmla="*/ 948 w 1895"/>
                  <a:gd name="T15" fmla="*/ 0 h 734"/>
                  <a:gd name="T16" fmla="*/ 0 w 1895"/>
                  <a:gd name="T17" fmla="*/ 546 h 734"/>
                  <a:gd name="T18" fmla="*/ 0 w 1895"/>
                  <a:gd name="T19" fmla="*/ 734 h 734"/>
                  <a:gd name="T20" fmla="*/ 66 w 1895"/>
                  <a:gd name="T21"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4">
                    <a:moveTo>
                      <a:pt x="66" y="734"/>
                    </a:moveTo>
                    <a:lnTo>
                      <a:pt x="66" y="587"/>
                    </a:lnTo>
                    <a:lnTo>
                      <a:pt x="944" y="81"/>
                    </a:lnTo>
                    <a:lnTo>
                      <a:pt x="1822" y="587"/>
                    </a:lnTo>
                    <a:lnTo>
                      <a:pt x="1822" y="734"/>
                    </a:lnTo>
                    <a:lnTo>
                      <a:pt x="1895" y="734"/>
                    </a:lnTo>
                    <a:lnTo>
                      <a:pt x="1895" y="546"/>
                    </a:lnTo>
                    <a:lnTo>
                      <a:pt x="948" y="0"/>
                    </a:lnTo>
                    <a:lnTo>
                      <a:pt x="0" y="546"/>
                    </a:lnTo>
                    <a:lnTo>
                      <a:pt x="0" y="734"/>
                    </a:lnTo>
                    <a:lnTo>
                      <a:pt x="66" y="73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nvGrpSpPr>
            <p:cNvPr id="46" name="组合 45">
              <a:extLst>
                <a:ext uri="{FF2B5EF4-FFF2-40B4-BE49-F238E27FC236}">
                  <a16:creationId xmlns:a16="http://schemas.microsoft.com/office/drawing/2014/main" id="{562BF3A3-9583-44F3-90C6-0B566DC66D1F}"/>
                </a:ext>
              </a:extLst>
            </p:cNvPr>
            <p:cNvGrpSpPr/>
            <p:nvPr/>
          </p:nvGrpSpPr>
          <p:grpSpPr>
            <a:xfrm>
              <a:off x="2668588" y="3924300"/>
              <a:ext cx="3238500" cy="1312863"/>
              <a:chOff x="4478338" y="3976688"/>
              <a:chExt cx="3238500" cy="1312863"/>
            </a:xfrm>
          </p:grpSpPr>
          <p:sp>
            <p:nvSpPr>
              <p:cNvPr id="47" name="Freeform 6">
                <a:extLst>
                  <a:ext uri="{FF2B5EF4-FFF2-40B4-BE49-F238E27FC236}">
                    <a16:creationId xmlns:a16="http://schemas.microsoft.com/office/drawing/2014/main" id="{DDD90F07-2591-4793-B277-2A958F7E14D7}"/>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 name="T20" fmla="*/ 1020 w 2040"/>
                  <a:gd name="T21" fmla="*/ 80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lnTo>
                      <a:pt x="1020" y="80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48" name="Freeform 7">
                <a:extLst>
                  <a:ext uri="{FF2B5EF4-FFF2-40B4-BE49-F238E27FC236}">
                    <a16:creationId xmlns:a16="http://schemas.microsoft.com/office/drawing/2014/main" id="{4658D032-3579-41E6-9FB4-27F2FC20CFF0}"/>
                  </a:ext>
                </a:extLst>
              </p:cNvPr>
              <p:cNvSpPr/>
              <p:nvPr/>
            </p:nvSpPr>
            <p:spPr bwMode="auto">
              <a:xfrm>
                <a:off x="4478338" y="3976688"/>
                <a:ext cx="3238500" cy="1312863"/>
              </a:xfrm>
              <a:custGeom>
                <a:avLst/>
                <a:gdLst>
                  <a:gd name="T0" fmla="*/ 1020 w 2040"/>
                  <a:gd name="T1" fmla="*/ 807 h 827"/>
                  <a:gd name="T2" fmla="*/ 13 w 2040"/>
                  <a:gd name="T3" fmla="*/ 226 h 827"/>
                  <a:gd name="T4" fmla="*/ 13 w 2040"/>
                  <a:gd name="T5" fmla="*/ 0 h 827"/>
                  <a:gd name="T6" fmla="*/ 0 w 2040"/>
                  <a:gd name="T7" fmla="*/ 0 h 827"/>
                  <a:gd name="T8" fmla="*/ 0 w 2040"/>
                  <a:gd name="T9" fmla="*/ 236 h 827"/>
                  <a:gd name="T10" fmla="*/ 1020 w 2040"/>
                  <a:gd name="T11" fmla="*/ 827 h 827"/>
                  <a:gd name="T12" fmla="*/ 2040 w 2040"/>
                  <a:gd name="T13" fmla="*/ 236 h 827"/>
                  <a:gd name="T14" fmla="*/ 2040 w 2040"/>
                  <a:gd name="T15" fmla="*/ 0 h 827"/>
                  <a:gd name="T16" fmla="*/ 2026 w 2040"/>
                  <a:gd name="T17" fmla="*/ 0 h 827"/>
                  <a:gd name="T18" fmla="*/ 2026 w 2040"/>
                  <a:gd name="T19" fmla="*/ 225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0" h="827">
                    <a:moveTo>
                      <a:pt x="1020" y="807"/>
                    </a:moveTo>
                    <a:lnTo>
                      <a:pt x="13" y="226"/>
                    </a:lnTo>
                    <a:lnTo>
                      <a:pt x="13" y="0"/>
                    </a:lnTo>
                    <a:lnTo>
                      <a:pt x="0" y="0"/>
                    </a:lnTo>
                    <a:lnTo>
                      <a:pt x="0" y="236"/>
                    </a:lnTo>
                    <a:lnTo>
                      <a:pt x="1020" y="827"/>
                    </a:lnTo>
                    <a:lnTo>
                      <a:pt x="2040" y="236"/>
                    </a:lnTo>
                    <a:lnTo>
                      <a:pt x="2040" y="0"/>
                    </a:lnTo>
                    <a:lnTo>
                      <a:pt x="2026" y="0"/>
                    </a:lnTo>
                    <a:lnTo>
                      <a:pt x="2026" y="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8">
                <a:extLst>
                  <a:ext uri="{FF2B5EF4-FFF2-40B4-BE49-F238E27FC236}">
                    <a16:creationId xmlns:a16="http://schemas.microsoft.com/office/drawing/2014/main" id="{374A965F-7506-4BBB-8063-E3D6391A423F}"/>
                  </a:ext>
                </a:extLst>
              </p:cNvPr>
              <p:cNvSpPr/>
              <p:nvPr/>
            </p:nvSpPr>
            <p:spPr bwMode="auto">
              <a:xfrm>
                <a:off x="4592638" y="3976688"/>
                <a:ext cx="3008313" cy="1171575"/>
              </a:xfrm>
              <a:custGeom>
                <a:avLst/>
                <a:gdLst>
                  <a:gd name="T0" fmla="*/ 1822 w 1895"/>
                  <a:gd name="T1" fmla="*/ 0 h 738"/>
                  <a:gd name="T2" fmla="*/ 1822 w 1895"/>
                  <a:gd name="T3" fmla="*/ 150 h 738"/>
                  <a:gd name="T4" fmla="*/ 944 w 1895"/>
                  <a:gd name="T5" fmla="*/ 655 h 738"/>
                  <a:gd name="T6" fmla="*/ 66 w 1895"/>
                  <a:gd name="T7" fmla="*/ 150 h 738"/>
                  <a:gd name="T8" fmla="*/ 66 w 1895"/>
                  <a:gd name="T9" fmla="*/ 0 h 738"/>
                  <a:gd name="T10" fmla="*/ 0 w 1895"/>
                  <a:gd name="T11" fmla="*/ 0 h 738"/>
                  <a:gd name="T12" fmla="*/ 0 w 1895"/>
                  <a:gd name="T13" fmla="*/ 192 h 738"/>
                  <a:gd name="T14" fmla="*/ 948 w 1895"/>
                  <a:gd name="T15" fmla="*/ 738 h 738"/>
                  <a:gd name="T16" fmla="*/ 1895 w 1895"/>
                  <a:gd name="T17" fmla="*/ 192 h 738"/>
                  <a:gd name="T18" fmla="*/ 1895 w 1895"/>
                  <a:gd name="T19" fmla="*/ 0 h 738"/>
                  <a:gd name="T20" fmla="*/ 1822 w 1895"/>
                  <a:gd name="T21"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5" h="738">
                    <a:moveTo>
                      <a:pt x="1822" y="0"/>
                    </a:moveTo>
                    <a:lnTo>
                      <a:pt x="1822" y="150"/>
                    </a:lnTo>
                    <a:lnTo>
                      <a:pt x="944" y="655"/>
                    </a:lnTo>
                    <a:lnTo>
                      <a:pt x="66" y="150"/>
                    </a:lnTo>
                    <a:lnTo>
                      <a:pt x="66" y="0"/>
                    </a:lnTo>
                    <a:lnTo>
                      <a:pt x="0" y="0"/>
                    </a:lnTo>
                    <a:lnTo>
                      <a:pt x="0" y="192"/>
                    </a:lnTo>
                    <a:lnTo>
                      <a:pt x="948" y="738"/>
                    </a:lnTo>
                    <a:lnTo>
                      <a:pt x="1895" y="192"/>
                    </a:lnTo>
                    <a:lnTo>
                      <a:pt x="1895" y="0"/>
                    </a:lnTo>
                    <a:lnTo>
                      <a:pt x="1822"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grpSp>
      </p:grpSp>
    </p:spTree>
  </p:cSld>
  <p:clrMapOvr>
    <a:masterClrMapping/>
  </p:clrMapOvr>
  <mc:AlternateContent xmlns:mc="http://schemas.openxmlformats.org/markup-compatibility/2006" xmlns:p14="http://schemas.microsoft.com/office/powerpoint/2010/main">
    <mc:Choice Requires="p14">
      <p:transition spd="slow" p14:dur="1250" advTm="0">
        <p14:prism isContent="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50"/>
                                        <p:tgtEl>
                                          <p:spTgt spid="4"/>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par>
                                <p:cTn id="14" presetID="14" presetClass="entr" presetSubtype="10" fill="hold"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randombar(horizontal)">
                                      <p:cBhvr>
                                        <p:cTn id="16" dur="500"/>
                                        <p:tgtEl>
                                          <p:spTgt spid="25"/>
                                        </p:tgtEl>
                                      </p:cBhvr>
                                    </p:animEffect>
                                  </p:childTnLst>
                                </p:cTn>
                              </p:par>
                              <p:par>
                                <p:cTn id="17" presetID="53" presetClass="entr" presetSubtype="16" fill="hold" grpId="0" nodeType="withEffect">
                                  <p:stCondLst>
                                    <p:cond delay="50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14" presetClass="entr" presetSubtype="10" fill="hold" nodeType="withEffect">
                                  <p:stCondLst>
                                    <p:cond delay="500"/>
                                  </p:stCondLst>
                                  <p:childTnLst>
                                    <p:set>
                                      <p:cBhvr>
                                        <p:cTn id="23" dur="1" fill="hold">
                                          <p:stCondLst>
                                            <p:cond delay="0"/>
                                          </p:stCondLst>
                                        </p:cTn>
                                        <p:tgtEl>
                                          <p:spTgt spid="26"/>
                                        </p:tgtEl>
                                        <p:attrNameLst>
                                          <p:attrName>style.visibility</p:attrName>
                                        </p:attrNameLst>
                                      </p:cBhvr>
                                      <p:to>
                                        <p:strVal val="visible"/>
                                      </p:to>
                                    </p:set>
                                    <p:animEffect transition="in" filter="randombar(horizontal)">
                                      <p:cBhvr>
                                        <p:cTn id="24" dur="500"/>
                                        <p:tgtEl>
                                          <p:spTgt spid="26"/>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14" presetClass="entr" presetSubtype="10" fill="hold" nodeType="withEffect">
                                  <p:stCondLst>
                                    <p:cond delay="1000"/>
                                  </p:stCondLst>
                                  <p:childTnLst>
                                    <p:set>
                                      <p:cBhvr>
                                        <p:cTn id="31" dur="1" fill="hold">
                                          <p:stCondLst>
                                            <p:cond delay="0"/>
                                          </p:stCondLst>
                                        </p:cTn>
                                        <p:tgtEl>
                                          <p:spTgt spid="29"/>
                                        </p:tgtEl>
                                        <p:attrNameLst>
                                          <p:attrName>style.visibility</p:attrName>
                                        </p:attrNameLst>
                                      </p:cBhvr>
                                      <p:to>
                                        <p:strVal val="visible"/>
                                      </p:to>
                                    </p:set>
                                    <p:animEffect transition="in" filter="randombar(horizontal)">
                                      <p:cBhvr>
                                        <p:cTn id="32" dur="500"/>
                                        <p:tgtEl>
                                          <p:spTgt spid="29"/>
                                        </p:tgtEl>
                                      </p:cBhvr>
                                    </p:animEffect>
                                  </p:childTnLst>
                                </p:cTn>
                              </p:par>
                              <p:par>
                                <p:cTn id="33" presetID="53" presetClass="entr" presetSubtype="16" fill="hold" grpId="0" nodeType="withEffect">
                                  <p:stCondLst>
                                    <p:cond delay="150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par>
                                <p:cTn id="38" presetID="14" presetClass="entr" presetSubtype="10" fill="hold" nodeType="withEffect">
                                  <p:stCondLst>
                                    <p:cond delay="1500"/>
                                  </p:stCondLst>
                                  <p:childTnLst>
                                    <p:set>
                                      <p:cBhvr>
                                        <p:cTn id="39" dur="1" fill="hold">
                                          <p:stCondLst>
                                            <p:cond delay="0"/>
                                          </p:stCondLst>
                                        </p:cTn>
                                        <p:tgtEl>
                                          <p:spTgt spid="32"/>
                                        </p:tgtEl>
                                        <p:attrNameLst>
                                          <p:attrName>style.visibility</p:attrName>
                                        </p:attrNameLst>
                                      </p:cBhvr>
                                      <p:to>
                                        <p:strVal val="visible"/>
                                      </p:to>
                                    </p:set>
                                    <p:animEffect transition="in" filter="randombar(horizontal)">
                                      <p:cBhvr>
                                        <p:cTn id="4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9" grpId="0" animBg="1"/>
      <p:bldP spid="12" grpId="0" animBg="1"/>
      <p:bldP spid="1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0505-17"/>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千图网海量PPT模板www.58pic.com">
  <a:themeElements>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themeOverride>
</file>

<file path=ppt/theme/themeOverride13.xml><?xml version="1.0" encoding="utf-8"?>
<a:themeOverride xmlns:a="http://schemas.openxmlformats.org/drawingml/2006/main">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themeOverride>
</file>

<file path=ppt/theme/themeOverride14.xml><?xml version="1.0" encoding="utf-8"?>
<a:themeOverride xmlns:a="http://schemas.openxmlformats.org/drawingml/2006/main">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themeOverride>
</file>

<file path=ppt/theme/themeOverride15.xml><?xml version="1.0" encoding="utf-8"?>
<a:themeOverride xmlns:a="http://schemas.openxmlformats.org/drawingml/2006/main">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themeOverride>
</file>

<file path=ppt/theme/themeOverride16.xml><?xml version="1.0" encoding="utf-8"?>
<a:themeOverride xmlns:a="http://schemas.openxmlformats.org/drawingml/2006/main">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404040"/>
    </a:accent1>
    <a:accent2>
      <a:srgbClr val="6A6A6A"/>
    </a:accent2>
    <a:accent3>
      <a:srgbClr val="454141"/>
    </a:accent3>
    <a:accent4>
      <a:srgbClr val="6A6A6A"/>
    </a:accent4>
    <a:accent5>
      <a:srgbClr val="454141"/>
    </a:accent5>
    <a:accent6>
      <a:srgbClr val="6A6A6A"/>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841</TotalTime>
  <Words>1964</Words>
  <Application>Microsoft Office PowerPoint</Application>
  <PresentationFormat>宽屏</PresentationFormat>
  <Paragraphs>252</Paragraphs>
  <Slides>25</Slides>
  <Notes>25</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25</vt:i4>
      </vt:variant>
    </vt:vector>
  </HeadingPairs>
  <TitlesOfParts>
    <vt:vector size="36" baseType="lpstr">
      <vt:lpstr>方正清刻本悦宋简体</vt:lpstr>
      <vt:lpstr>迷你简汉真广标</vt:lpstr>
      <vt:lpstr>迷你简菱心</vt:lpstr>
      <vt:lpstr>宋体</vt:lpstr>
      <vt:lpstr>微软雅黑</vt:lpstr>
      <vt:lpstr>微软雅黑 Light</vt:lpstr>
      <vt:lpstr>Arial</vt:lpstr>
      <vt:lpstr>Broadway</vt:lpstr>
      <vt:lpstr>Calibri</vt:lpstr>
      <vt:lpstr>Calibri Light</vt:lpstr>
      <vt:lpstr>千图网海量PPT模板www.58pic.com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1-0505-17</dc:title>
  <dc:subject/>
  <dc:creator>Administrator</dc:creator>
  <cp:keywords/>
  <dc:description/>
  <cp:lastModifiedBy>微软用户</cp:lastModifiedBy>
  <cp:revision>814</cp:revision>
  <dcterms:created xsi:type="dcterms:W3CDTF">2015-11-05T08:05:00Z</dcterms:created>
  <dcterms:modified xsi:type="dcterms:W3CDTF">2018-12-24T04:09:58Z</dcterms:modified>
  <dc:identifier/>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